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5"/>
  </p:sldMasterIdLst>
  <p:notesMasterIdLst>
    <p:notesMasterId r:id="rId64"/>
  </p:notesMasterIdLst>
  <p:handoutMasterIdLst>
    <p:handoutMasterId r:id="rId65"/>
  </p:handoutMasterIdLst>
  <p:sldIdLst>
    <p:sldId id="613" r:id="rId6"/>
    <p:sldId id="614" r:id="rId7"/>
    <p:sldId id="615" r:id="rId8"/>
    <p:sldId id="616" r:id="rId9"/>
    <p:sldId id="617" r:id="rId10"/>
    <p:sldId id="618" r:id="rId11"/>
    <p:sldId id="619" r:id="rId12"/>
    <p:sldId id="620" r:id="rId13"/>
    <p:sldId id="621" r:id="rId14"/>
    <p:sldId id="622" r:id="rId15"/>
    <p:sldId id="623" r:id="rId16"/>
    <p:sldId id="624" r:id="rId17"/>
    <p:sldId id="625" r:id="rId18"/>
    <p:sldId id="626" r:id="rId19"/>
    <p:sldId id="627" r:id="rId20"/>
    <p:sldId id="628" r:id="rId21"/>
    <p:sldId id="629" r:id="rId22"/>
    <p:sldId id="630" r:id="rId23"/>
    <p:sldId id="631" r:id="rId24"/>
    <p:sldId id="632" r:id="rId25"/>
    <p:sldId id="633" r:id="rId26"/>
    <p:sldId id="634" r:id="rId27"/>
    <p:sldId id="635" r:id="rId28"/>
    <p:sldId id="636" r:id="rId29"/>
    <p:sldId id="637" r:id="rId30"/>
    <p:sldId id="638" r:id="rId31"/>
    <p:sldId id="639" r:id="rId32"/>
    <p:sldId id="640" r:id="rId33"/>
    <p:sldId id="641" r:id="rId34"/>
    <p:sldId id="642" r:id="rId35"/>
    <p:sldId id="643" r:id="rId36"/>
    <p:sldId id="644" r:id="rId37"/>
    <p:sldId id="645" r:id="rId38"/>
    <p:sldId id="646" r:id="rId39"/>
    <p:sldId id="647" r:id="rId40"/>
    <p:sldId id="648" r:id="rId41"/>
    <p:sldId id="649" r:id="rId42"/>
    <p:sldId id="650" r:id="rId43"/>
    <p:sldId id="651" r:id="rId44"/>
    <p:sldId id="652" r:id="rId45"/>
    <p:sldId id="653" r:id="rId46"/>
    <p:sldId id="654" r:id="rId47"/>
    <p:sldId id="655" r:id="rId48"/>
    <p:sldId id="656" r:id="rId49"/>
    <p:sldId id="657" r:id="rId50"/>
    <p:sldId id="658" r:id="rId51"/>
    <p:sldId id="659" r:id="rId52"/>
    <p:sldId id="660" r:id="rId53"/>
    <p:sldId id="661" r:id="rId54"/>
    <p:sldId id="662" r:id="rId55"/>
    <p:sldId id="663" r:id="rId56"/>
    <p:sldId id="664" r:id="rId57"/>
    <p:sldId id="665" r:id="rId58"/>
    <p:sldId id="666" r:id="rId59"/>
    <p:sldId id="667" r:id="rId60"/>
    <p:sldId id="668" r:id="rId61"/>
    <p:sldId id="669" r:id="rId62"/>
    <p:sldId id="293" r:id="rId63"/>
  </p:sldIdLst>
  <p:sldSz cx="14630400" cy="8229600"/>
  <p:notesSz cx="7053263" cy="935672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3">
          <p15:clr>
            <a:srgbClr val="A4A3A4"/>
          </p15:clr>
        </p15:guide>
        <p15:guide id="2" orient="horz" pos="5034">
          <p15:clr>
            <a:srgbClr val="A4A3A4"/>
          </p15:clr>
        </p15:guide>
        <p15:guide id="3" orient="horz" pos="4829">
          <p15:clr>
            <a:srgbClr val="A4A3A4"/>
          </p15:clr>
        </p15:guide>
        <p15:guide id="4" orient="horz" pos="1053">
          <p15:clr>
            <a:srgbClr val="A4A3A4"/>
          </p15:clr>
        </p15:guide>
        <p15:guide id="5" orient="horz" pos="853">
          <p15:clr>
            <a:srgbClr val="A4A3A4"/>
          </p15:clr>
        </p15:guide>
        <p15:guide id="6" pos="275">
          <p15:clr>
            <a:srgbClr val="A4A3A4"/>
          </p15:clr>
        </p15:guide>
        <p15:guide id="7" pos="9092">
          <p15:clr>
            <a:srgbClr val="A4A3A4"/>
          </p15:clr>
        </p15:guide>
        <p15:guide id="8" pos="8248">
          <p15:clr>
            <a:srgbClr val="A4A3A4"/>
          </p15:clr>
        </p15:guide>
        <p15:guide id="9" pos="8375">
          <p15:clr>
            <a:srgbClr val="A4A3A4"/>
          </p15:clr>
        </p15:guide>
        <p15:guide id="10" pos="5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259E"/>
    <a:srgbClr val="F7931E"/>
    <a:srgbClr val="0056B8"/>
    <a:srgbClr val="00B3E3"/>
    <a:srgbClr val="61A60E"/>
    <a:srgbClr val="0033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8" autoAdjust="0"/>
    <p:restoredTop sz="99541" autoAdjust="0"/>
  </p:normalViewPr>
  <p:slideViewPr>
    <p:cSldViewPr snapToGrid="0" snapToObjects="1">
      <p:cViewPr varScale="1">
        <p:scale>
          <a:sx n="167" d="100"/>
          <a:sy n="167" d="100"/>
        </p:scale>
        <p:origin x="370" y="106"/>
      </p:cViewPr>
      <p:guideLst>
        <p:guide orient="horz" pos="1243"/>
        <p:guide orient="horz" pos="5034"/>
        <p:guide orient="horz" pos="4829"/>
        <p:guide orient="horz" pos="1053"/>
        <p:guide orient="horz" pos="853"/>
        <p:guide pos="275"/>
        <p:guide pos="9092"/>
        <p:guide pos="8248"/>
        <p:guide pos="8375"/>
        <p:guide pos="5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73EC8-18C5-E94A-AF4C-17B0E3B58BE2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825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86825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8110D-D88E-A541-B675-74D3597E7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386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FC6AD905-CB9F-43BA-A285-57F8FE598DFE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701675"/>
            <a:ext cx="6235700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3" tIns="46881" rIns="93763" bIns="4688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07DE33A4-DA3E-45A5-9E20-AE1F5D20EE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93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7F397-FF21-48BC-9ACE-DAF35454F38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63E1A-8ABA-414A-B49E-CE05D3C9359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058BD-C4DC-4247-BE18-3A4AED15227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AD95E-6E10-4A8F-9092-918053E5884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EB58A-0863-479F-B4DB-4285F652970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190A2-139E-470C-B0BD-E050DD0D754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B90C2-377F-4BF1-8ABC-1AFCFCAAA77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F8F6F-F304-4797-8F46-1AC00BFB912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7B6C4-445A-4909-BA51-FD638E658F9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2177E-97E1-411D-8F07-FF524A539DA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C915FA-1422-46E8-B914-2CCE7A35768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39950-4C3E-4BAB-A7FD-A33C4CD883D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A6379-0F90-468F-AFD5-B02E9841C3B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8B4D2-4ADF-4915-8CF0-F0C333C5466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C12AD-4D3C-4B8B-B5EA-C666D05F821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EDA7B-51F7-4C94-BD8B-389ADE754BF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76E7C-373A-4C76-BBF5-50D39529CBE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9EF35-AD7B-407F-B67C-D579B13D0210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8809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8809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63A59-7F59-48CD-BF4B-70CEEE071E0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07285-39C6-4DF7-BE6B-5EFAD33CBCD8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68088-4212-4C19-BCB1-F310DF173564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F2BBE-95B3-4DD5-BFC5-2325E86B3CD5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A5DE7-6B29-4C84-8B88-F46248DC2C5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56E08-56F0-4D48-8930-C0400ADCDA59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12032-4348-4691-B319-C17A3E35BEEC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C066B-B419-4FF5-ACF9-F0F2C146AB3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EBBC9-A45A-4BE7-A8C0-3919B964FF50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BF4D2F-4C15-4F19-8E18-7254C38A61AB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09384-46CC-465C-8D1C-BDC209247BAD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8B244-0617-4901-BC13-308D44D7A6F7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0CB95-66E2-4AC6-9CB9-996F885EFEB2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21073-28BF-49B2-A872-B6CC9460D33F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98AF24-96AE-4DA2-91E7-B97E011CA554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506D8-E695-4707-81AC-2BFA4D9C156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1279C-FA47-432B-9F6D-EAF3DCF4467F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37854-9E2D-44D1-A298-27D64DF5469B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8ACE0-6356-4D61-816C-0A0BD43E6CF6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8DDDB-3295-44AF-9669-3D88059459B2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BAD0E-3F3A-4E76-BE80-66795ACE398D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FC104-6BBE-4DAF-9491-A99155776E13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710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171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E297B-D024-4D61-82B6-5088CFCB7E6D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F4E5F-5AC7-44F9-8373-136D00D7CEFB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00E850-1D78-4533-B05C-B8892908C197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5E14B-CFC2-4A78-BE95-717E4D724B3E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D4E88-48AD-4C0F-801E-4664C26ECD5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365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236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3FD6E-AEFB-452F-AB33-4C18B8DAB6FD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BD433-40E1-4E88-9C94-D08B0879D4A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90EC7-2C67-4E25-BBC2-A7CF08E7C17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CC140-A00A-43D2-9DA9-901D9646D1F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0BD72-B84F-4625-AB96-1566F5039BC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235700" cy="3508375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2014-PPT-Backgrounds_16-9_Tit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51" y="-10160"/>
            <a:ext cx="14679787" cy="82613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306" y="2767052"/>
            <a:ext cx="11507419" cy="2101182"/>
          </a:xfrm>
          <a:prstGeom prst="rect">
            <a:avLst/>
          </a:prstGeom>
        </p:spPr>
        <p:txBody>
          <a:bodyPr vert="horz" lIns="130622" tIns="65311" rIns="130622" bIns="65311" rtlCol="0" anchor="b" anchorCtr="0">
            <a:noAutofit/>
          </a:bodyPr>
          <a:lstStyle>
            <a:lvl1pPr algn="r" defTabSz="130622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rgbClr val="003399"/>
                </a:solidFill>
                <a:effectLst/>
                <a:latin typeface="Helvetica Neue"/>
                <a:ea typeface="+mj-ea"/>
                <a:cs typeface="Helvetica Neue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1306" y="4867561"/>
            <a:ext cx="11507419" cy="1164365"/>
          </a:xfrm>
        </p:spPr>
        <p:txBody>
          <a:bodyPr vert="horz" lIns="130622" tIns="65311" rIns="130622" bIns="65311" rtlCol="0">
            <a:normAutofit/>
          </a:bodyPr>
          <a:lstStyle>
            <a:lvl1pPr marL="0" indent="0" algn="r" defTabSz="130622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ea typeface="+mn-ea"/>
                <a:cs typeface="Helvetica Neue"/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3063" y="523603"/>
            <a:ext cx="12704762" cy="11335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357188" y="1973264"/>
            <a:ext cx="12728575" cy="569904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826" y="7806156"/>
            <a:ext cx="5052399" cy="247325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100" b="0" i="0">
                <a:solidFill>
                  <a:srgbClr val="003399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/>
              <a:t>© 2014 Rocket Software,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826" y="7806156"/>
            <a:ext cx="5052399" cy="247325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100" b="0" i="0">
                <a:solidFill>
                  <a:srgbClr val="003399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/>
              <a:t>© 2014 Rocket Software,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7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826" y="7806156"/>
            <a:ext cx="5052399" cy="247325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100" b="0" i="0">
                <a:solidFill>
                  <a:srgbClr val="003399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/>
              <a:t>© 2014 Rocket Software,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PPT-Backgrounds_16-9_Divid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852"/>
            <a:ext cx="14718616" cy="82832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693" y="4776766"/>
            <a:ext cx="11472857" cy="1133554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8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2014 Rocket Software, Inc. All Rights Reserved.</a:t>
            </a:r>
            <a:endParaRPr lang="en-US" dirty="0"/>
          </a:p>
        </p:txBody>
      </p:sp>
      <p:pic>
        <p:nvPicPr>
          <p:cNvPr id="4" name="Picture 3" descr="2014-PPT-Backgrounds_16-9_Blan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2573"/>
            <a:ext cx="14737666" cy="8293925"/>
          </a:xfrm>
          <a:prstGeom prst="rect">
            <a:avLst/>
          </a:prstGeom>
        </p:spPr>
      </p:pic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33826" y="7806156"/>
            <a:ext cx="5052399" cy="247325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defPPr>
              <a:defRPr lang="en-US"/>
            </a:defPPr>
            <a:lvl1pPr marL="0" algn="l" defTabSz="1306220" rtl="0" eaLnBrk="1" latinLnBrk="0" hangingPunct="1">
              <a:defRPr sz="1100" b="0" i="0" kern="1200">
                <a:solidFill>
                  <a:srgbClr val="003399"/>
                </a:solidFill>
                <a:latin typeface="Helvetica Neue"/>
                <a:ea typeface="+mn-ea"/>
                <a:cs typeface="Helvetica Neue"/>
              </a:defRPr>
            </a:lvl1pPr>
            <a:lvl2pPr marL="653110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20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331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441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551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661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1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882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2014 Rocket Software, Inc. All Rights Reserved.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3501939" y="7761510"/>
            <a:ext cx="594837" cy="282266"/>
          </a:xfrm>
          <a:prstGeom prst="rect">
            <a:avLst/>
          </a:prstGeom>
        </p:spPr>
        <p:txBody>
          <a:bodyPr lIns="130622" tIns="65311" rIns="130622" bIns="6531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57AF16DE-A0D5-4438-950F-5B1E159C2C28}" type="slidenum">
              <a:rPr lang="en-US" sz="1100" b="0" i="0" smtClean="0">
                <a:solidFill>
                  <a:srgbClr val="003399"/>
                </a:solidFill>
                <a:latin typeface="Helvetica Neue"/>
                <a:cs typeface="Helvetica Neue"/>
              </a:rPr>
              <a:pPr algn="r"/>
              <a:t>‹#›</a:t>
            </a:fld>
            <a:endParaRPr lang="en-US" sz="1100" b="0" i="0" dirty="0">
              <a:solidFill>
                <a:srgbClr val="003399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6822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14-PPT-Backgrounds_16-9_E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5" y="-15876"/>
            <a:ext cx="14702741" cy="826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49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368187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88" y="1973264"/>
            <a:ext cx="12728575" cy="5699040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826" y="7806156"/>
            <a:ext cx="5052399" cy="247325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100" b="0" i="0">
                <a:solidFill>
                  <a:srgbClr val="003399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/>
              <a:t>© 2014 Rocket Software, Inc. All Rights Reserved.</a:t>
            </a:r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369893" y="534966"/>
            <a:ext cx="12707932" cy="1133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13501939" y="7761510"/>
            <a:ext cx="594837" cy="282266"/>
          </a:xfrm>
          <a:prstGeom prst="rect">
            <a:avLst/>
          </a:prstGeom>
        </p:spPr>
        <p:txBody>
          <a:bodyPr lIns="130622" tIns="65311" rIns="130622" bIns="6531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57AF16DE-A0D5-4438-950F-5B1E159C2C28}" type="slidenum">
              <a:rPr lang="en-US" sz="1100" b="0" i="0" smtClean="0">
                <a:solidFill>
                  <a:srgbClr val="003399"/>
                </a:solidFill>
                <a:latin typeface="Helvetica Neue"/>
                <a:cs typeface="Helvetica Neue"/>
              </a:rPr>
              <a:pPr algn="r"/>
              <a:t>‹#›</a:t>
            </a:fld>
            <a:endParaRPr lang="en-US" sz="1100" b="0" i="0" dirty="0">
              <a:solidFill>
                <a:srgbClr val="003399"/>
              </a:solidFill>
              <a:latin typeface="Helvetica Neue"/>
              <a:cs typeface="Helvetica Neue"/>
            </a:endParaRPr>
          </a:p>
        </p:txBody>
      </p:sp>
      <p:pic>
        <p:nvPicPr>
          <p:cNvPr id="15" name="Picture 14" descr="2014-PPT-Backgrounds_16-9_Bullet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26"/>
            <a:ext cx="14670991" cy="82564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1" r:id="rId2"/>
    <p:sldLayoutId id="2147483741" r:id="rId3"/>
    <p:sldLayoutId id="2147483732" r:id="rId4"/>
    <p:sldLayoutId id="2147483742" r:id="rId5"/>
    <p:sldLayoutId id="2147483743" r:id="rId6"/>
    <p:sldLayoutId id="2147483734" r:id="rId7"/>
    <p:sldLayoutId id="2147483753" r:id="rId8"/>
  </p:sldLayoutIdLst>
  <p:hf sldNum="0" hdr="0" dt="0"/>
  <p:txStyles>
    <p:titleStyle>
      <a:lvl1pPr algn="l" defTabSz="1306220" rtl="0" eaLnBrk="1" latinLnBrk="0" hangingPunct="1">
        <a:spcBef>
          <a:spcPct val="0"/>
        </a:spcBef>
        <a:buNone/>
        <a:defRPr sz="5100" b="0" i="0" kern="1200">
          <a:solidFill>
            <a:schemeClr val="tx2"/>
          </a:solidFill>
          <a:latin typeface="Helvetica Neue"/>
          <a:ea typeface="+mj-ea"/>
          <a:cs typeface="Helvetica Neue"/>
        </a:defRPr>
      </a:lvl1pPr>
    </p:titleStyle>
    <p:bodyStyle>
      <a:lvl1pPr marL="326555" indent="-326555" algn="l" defTabSz="1306220" rtl="0" eaLnBrk="1" latinLnBrk="0" hangingPunct="1">
        <a:spcBef>
          <a:spcPts val="2571"/>
        </a:spcBef>
        <a:buClr>
          <a:schemeClr val="tx2"/>
        </a:buClr>
        <a:buSzPct val="100000"/>
        <a:buFont typeface="Wingdings 2" charset="2"/>
        <a:buChar char="¡"/>
        <a:defRPr sz="4000" b="0" i="0" kern="1200">
          <a:solidFill>
            <a:srgbClr val="000000"/>
          </a:solidFill>
          <a:latin typeface="Helvetica Neue"/>
          <a:ea typeface="+mn-ea"/>
          <a:cs typeface="Helvetica Neue"/>
        </a:defRPr>
      </a:lvl1pPr>
      <a:lvl2pPr marL="653110" indent="-326555" algn="l" defTabSz="1306220" rtl="0" eaLnBrk="1" latinLnBrk="0" hangingPunct="1">
        <a:spcBef>
          <a:spcPts val="857"/>
        </a:spcBef>
        <a:buClr>
          <a:schemeClr val="bg2">
            <a:lumMod val="50000"/>
          </a:schemeClr>
        </a:buClr>
        <a:buSzPct val="100000"/>
        <a:buFont typeface="Arial"/>
        <a:buChar char="•"/>
        <a:defRPr sz="3400" b="0" i="0" kern="1200">
          <a:solidFill>
            <a:srgbClr val="000000"/>
          </a:solidFill>
          <a:latin typeface="Helvetica Neue"/>
          <a:ea typeface="+mn-ea"/>
          <a:cs typeface="Helvetica Neue"/>
        </a:defRPr>
      </a:lvl2pPr>
      <a:lvl3pPr marL="979665" indent="-326555" algn="l" defTabSz="1306220" rtl="0" eaLnBrk="1" latinLnBrk="0" hangingPunct="1">
        <a:spcBef>
          <a:spcPts val="857"/>
        </a:spcBef>
        <a:buClr>
          <a:schemeClr val="accent4"/>
        </a:buClr>
        <a:buSzPct val="70000"/>
        <a:buFont typeface="Wingdings" charset="2"/>
        <a:buChar char="Ø"/>
        <a:defRPr sz="2900" b="0" i="0" kern="1200">
          <a:solidFill>
            <a:srgbClr val="000000"/>
          </a:solidFill>
          <a:latin typeface="Helvetica Neue"/>
          <a:ea typeface="+mn-ea"/>
          <a:cs typeface="Helvetica Neue"/>
        </a:defRPr>
      </a:lvl3pPr>
      <a:lvl4pPr marL="1306220" indent="-326555" algn="l" defTabSz="1306220" rtl="0" eaLnBrk="1" latinLnBrk="0" hangingPunct="1">
        <a:spcBef>
          <a:spcPts val="857"/>
        </a:spcBef>
        <a:buClr>
          <a:schemeClr val="accent2"/>
        </a:buClr>
        <a:buSzPct val="100000"/>
        <a:buFont typeface="Courier New"/>
        <a:buChar char="o"/>
        <a:defRPr sz="2600" b="0" i="0" kern="1200">
          <a:solidFill>
            <a:srgbClr val="000000"/>
          </a:solidFill>
          <a:latin typeface="Helvetica Neue"/>
          <a:ea typeface="+mn-ea"/>
          <a:cs typeface="Helvetica Neue"/>
        </a:defRPr>
      </a:lvl4pPr>
      <a:lvl5pPr marL="1632776" indent="-326555" algn="l" defTabSz="1306220" rtl="0" eaLnBrk="1" latinLnBrk="0" hangingPunct="1">
        <a:spcBef>
          <a:spcPts val="857"/>
        </a:spcBef>
        <a:buClr>
          <a:schemeClr val="accent1"/>
        </a:buClr>
        <a:buSzPct val="100000"/>
        <a:buFont typeface="Wingdings 2" pitchFamily="18" charset="2"/>
        <a:buChar char="¡"/>
        <a:defRPr sz="2600" b="0" i="0" kern="1200">
          <a:solidFill>
            <a:srgbClr val="000000"/>
          </a:solidFill>
          <a:latin typeface="Helvetica Neue"/>
          <a:ea typeface="+mn-ea"/>
          <a:cs typeface="Helvetica Neue"/>
        </a:defRPr>
      </a:lvl5pPr>
      <a:lvl6pPr marL="1968402" indent="-326555" algn="l" defTabSz="130622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26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290421" indent="-326555" algn="l" defTabSz="130622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26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614709" indent="-326555" algn="l" defTabSz="130622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26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938996" indent="-326555" algn="l" defTabSz="130622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26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don.com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19" name="Rectangle 1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Aldon Lifecycle Manager</a:t>
            </a:r>
            <a:br>
              <a:rPr lang="en-US" altLang="en-US"/>
            </a:br>
            <a:r>
              <a:rPr lang="en-US" altLang="en-US"/>
              <a:t>(System i Edition)</a:t>
            </a:r>
          </a:p>
        </p:txBody>
      </p:sp>
      <p:sp>
        <p:nvSpPr>
          <p:cNvPr id="328720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0299700" y="5064760"/>
            <a:ext cx="3111500" cy="109728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FAQs Daily Ops</a:t>
            </a:r>
            <a:br>
              <a:rPr lang="en-US" altLang="en-US" dirty="0"/>
            </a:br>
            <a:endParaRPr lang="en-US" altLang="en-US" sz="1600" dirty="0">
              <a:solidFill>
                <a:schemeClr val="accent2"/>
              </a:solidFill>
              <a:latin typeface="Arial" charset="0"/>
            </a:endParaRPr>
          </a:p>
          <a:p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3467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75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600"/>
              <a:t>Fixing deployment problems following</a:t>
            </a:r>
            <a:br>
              <a:rPr lang="en-US" altLang="en-US" sz="4600"/>
            </a:br>
            <a:r>
              <a:rPr lang="en-US" altLang="en-US" sz="4600"/>
              <a:t>successful promote</a:t>
            </a:r>
          </a:p>
        </p:txBody>
      </p:sp>
      <p:sp>
        <p:nvSpPr>
          <p:cNvPr id="241676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Identify the problem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Fix the problem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Restart the deployment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Path 6, 1, 13/14/15 or 16 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Worst case is usually to copy the set and start again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Checking out the objects again should rarely be necessary! </a:t>
            </a:r>
          </a:p>
          <a:p>
            <a:endParaRPr lang="en-US" altLang="en-US" dirty="0"/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1084581" y="2514600"/>
            <a:ext cx="12466320" cy="509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635000" indent="-635000">
              <a:lnSpc>
                <a:spcPct val="90000"/>
              </a:lnSpc>
              <a:spcBef>
                <a:spcPct val="10000"/>
              </a:spcBef>
              <a:buClr>
                <a:srgbClr val="00578E"/>
              </a:buClr>
              <a:buChar char="•"/>
              <a:defRPr sz="2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1282700" indent="-533400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buChar char="–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854200" indent="-45720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2349500" indent="-381000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844800" indent="-38100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02000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59200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16400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673600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  <a:buClr>
                <a:schemeClr val="tx1"/>
              </a:buClr>
              <a:buFontTx/>
              <a:buAutoNum type="arabicParenR"/>
            </a:pPr>
            <a:endParaRPr lang="en-US" altLang="en-US" sz="3700" b="1"/>
          </a:p>
        </p:txBody>
      </p:sp>
    </p:spTree>
    <p:extLst>
      <p:ext uri="{BB962C8B-B14F-4D97-AF65-F5344CB8AC3E}">
        <p14:creationId xmlns:p14="http://schemas.microsoft.com/office/powerpoint/2010/main" val="311379097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if the promotion fails?</a:t>
            </a:r>
          </a:p>
        </p:txBody>
      </p:sp>
      <p:sp>
        <p:nvSpPr>
          <p:cNvPr id="247819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The deployment set is not removed if the promotion fails but is set to a status of PRF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After resolving the problem, promote remaining objects to the deployment “From” environment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Do not create a new deployment set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When all objects are in the “From” environment, re-start the original set</a:t>
            </a:r>
          </a:p>
        </p:txBody>
      </p:sp>
    </p:spTree>
    <p:extLst>
      <p:ext uri="{BB962C8B-B14F-4D97-AF65-F5344CB8AC3E}">
        <p14:creationId xmlns:p14="http://schemas.microsoft.com/office/powerpoint/2010/main" val="359046965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2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If it appears stuck ….</a:t>
            </a:r>
          </a:p>
        </p:txBody>
      </p:sp>
      <p:sp>
        <p:nvSpPr>
          <p:cNvPr id="243724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Make sure the LMINEP (Never Ending Program) job is running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/>
              <a:t>ACMSNEP prior to release 7.5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/>
              <a:t>LMINEP/ACMSNEP job runs only on the host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Should always be in MSGW state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If using native TCP/IP, the ALDONDMI subsystem must also be running on the host and all remote machines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/>
              <a:t>Should always be in SELW state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If using RSF, the RSF servers must also be running on the host and all remote machines</a:t>
            </a:r>
          </a:p>
        </p:txBody>
      </p:sp>
    </p:spTree>
    <p:extLst>
      <p:ext uri="{BB962C8B-B14F-4D97-AF65-F5344CB8AC3E}">
        <p14:creationId xmlns:p14="http://schemas.microsoft.com/office/powerpoint/2010/main" val="144808711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Recommendation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Define these commands as auto-start jobs, where appropriate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ACMSLIB/STRLMINEP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ACMSLIB/STRACMSNEP prior to release 7.5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STRSBS ACMSCTL/ALDONDMI 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Starts subsystem and listener job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Alternatively, ACMSLIB/UTLSTRNEP allows you to start listener job only, but will start subsystem if not started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RSF/STRRSFSRV SDLC(*NO) TCPIP(*YES)</a:t>
            </a:r>
          </a:p>
        </p:txBody>
      </p:sp>
    </p:spTree>
    <p:extLst>
      <p:ext uri="{BB962C8B-B14F-4D97-AF65-F5344CB8AC3E}">
        <p14:creationId xmlns:p14="http://schemas.microsoft.com/office/powerpoint/2010/main" val="242538160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WordArt 2"/>
          <p:cNvSpPr>
            <a:spLocks noChangeArrowheads="1" noChangeShapeType="1"/>
          </p:cNvSpPr>
          <p:nvPr/>
        </p:nvSpPr>
        <p:spPr bwMode="auto">
          <a:xfrm rot="5400000">
            <a:off x="4834891" y="1493520"/>
            <a:ext cx="5212080" cy="5859781"/>
          </a:xfrm>
          <a:prstGeom prst="rect">
            <a:avLst/>
          </a:prstGeom>
        </p:spPr>
        <p:txBody>
          <a:bodyPr vert="wordArtVert"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13700" kern="10">
                <a:ln w="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CCFFFF">
                    <a:alpha val="50000"/>
                  </a:srgbClr>
                </a:solidFill>
                <a:effectLst>
                  <a:outerShdw dist="53882" dir="2700000" algn="ctr" rotWithShape="0">
                    <a:srgbClr val="CBCBCB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76163" name="Rectangle 3"/>
          <p:cNvSpPr>
            <a:spLocks noChangeArrowheads="1"/>
          </p:cNvSpPr>
          <p:nvPr/>
        </p:nvSpPr>
        <p:spPr bwMode="auto">
          <a:xfrm>
            <a:off x="2646682" y="2577466"/>
            <a:ext cx="9240518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342900" indent="-342900">
              <a:lnSpc>
                <a:spcPts val="3200"/>
              </a:lnSpc>
              <a:buClr>
                <a:srgbClr val="00578E"/>
              </a:buClr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algn="ctr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143000" indent="-228600" algn="ctr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600200" indent="-228600" algn="ctr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6900" dirty="0">
                <a:solidFill>
                  <a:schemeClr val="accent2"/>
                </a:solidFill>
              </a:rPr>
              <a:t>	What should I do with obsolete objects?</a:t>
            </a:r>
          </a:p>
        </p:txBody>
      </p:sp>
      <p:sp>
        <p:nvSpPr>
          <p:cNvPr id="476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FAQ	</a:t>
            </a:r>
          </a:p>
        </p:txBody>
      </p:sp>
    </p:spTree>
    <p:extLst>
      <p:ext uri="{BB962C8B-B14F-4D97-AF65-F5344CB8AC3E}">
        <p14:creationId xmlns:p14="http://schemas.microsoft.com/office/powerpoint/2010/main" val="2453751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Retiring objects… 	</a:t>
            </a:r>
          </a:p>
        </p:txBody>
      </p:sp>
      <p:sp>
        <p:nvSpPr>
          <p:cNvPr id="35636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Enables safe testing of a delete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altLang="en-US" dirty="0"/>
              <a:t>By the use of blocking objects 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Archives the last version 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altLang="en-US" dirty="0"/>
              <a:t>Provided archiving is turned on 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Allows the reversal of “deletes”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altLang="en-US" dirty="0"/>
              <a:t>Checkout from archive 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Provides visual evidence that the object used to be there </a:t>
            </a:r>
          </a:p>
        </p:txBody>
      </p:sp>
    </p:spTree>
    <p:extLst>
      <p:ext uri="{BB962C8B-B14F-4D97-AF65-F5344CB8AC3E}">
        <p14:creationId xmlns:p14="http://schemas.microsoft.com/office/powerpoint/2010/main" val="103870986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Retiring objects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Prevents the accidental re-use of a deleted object’s name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altLang="en-US" dirty="0"/>
              <a:t>Cannot add an object of the same name and type as a retired object in the same release   </a:t>
            </a:r>
          </a:p>
        </p:txBody>
      </p:sp>
    </p:spTree>
    <p:extLst>
      <p:ext uri="{BB962C8B-B14F-4D97-AF65-F5344CB8AC3E}">
        <p14:creationId xmlns:p14="http://schemas.microsoft.com/office/powerpoint/2010/main" val="308673994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89" name="Rectangle 207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 you test a delete?  	</a:t>
            </a:r>
          </a:p>
        </p:txBody>
      </p:sp>
      <p:sp>
        <p:nvSpPr>
          <p:cNvPr id="424990" name="Rectangle 2078"/>
          <p:cNvSpPr>
            <a:spLocks noGrp="1" noChangeArrowheads="1"/>
          </p:cNvSpPr>
          <p:nvPr>
            <p:ph type="body" idx="1"/>
          </p:nvPr>
        </p:nvSpPr>
        <p:spPr>
          <a:xfrm>
            <a:off x="411480" y="4693920"/>
            <a:ext cx="12435840" cy="276606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rgbClr val="0070C0"/>
                </a:solidFill>
              </a:rPr>
              <a:t>With the System </a:t>
            </a:r>
            <a:r>
              <a:rPr lang="en-US" altLang="en-US" sz="2900" dirty="0" err="1">
                <a:solidFill>
                  <a:srgbClr val="0070C0"/>
                </a:solidFill>
              </a:rPr>
              <a:t>i</a:t>
            </a:r>
            <a:r>
              <a:rPr lang="en-US" altLang="en-US" sz="2900" dirty="0">
                <a:solidFill>
                  <a:srgbClr val="0070C0"/>
                </a:solidFill>
              </a:rPr>
              <a:t> library list, simply deleting the object from test means you see the production copy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rgbClr val="0070C0"/>
                </a:solidFill>
              </a:rPr>
              <a:t>Deleting the production copy is not an option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rgbClr val="0070C0"/>
                </a:solidFill>
              </a:rPr>
              <a:t>Need a way to BLOCK the test environment from seeing the production object and know that during the test something was looking for the deleted object</a:t>
            </a:r>
          </a:p>
        </p:txBody>
      </p:sp>
      <p:sp>
        <p:nvSpPr>
          <p:cNvPr id="424977" name="Text Box 2065"/>
          <p:cNvSpPr txBox="1">
            <a:spLocks noChangeArrowheads="1"/>
          </p:cNvSpPr>
          <p:nvPr/>
        </p:nvSpPr>
        <p:spPr bwMode="auto">
          <a:xfrm>
            <a:off x="2748281" y="1699260"/>
            <a:ext cx="2646680" cy="1217296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pPr algn="ctr"/>
            <a:r>
              <a:rPr lang="en-US" altLang="en-US" u="sng">
                <a:latin typeface="Arial" charset="0"/>
              </a:rPr>
              <a:t>Test</a:t>
            </a:r>
          </a:p>
          <a:p>
            <a:pPr algn="ctr"/>
            <a:r>
              <a:rPr lang="en-US" altLang="en-US" b="1">
                <a:solidFill>
                  <a:srgbClr val="CC0066"/>
                </a:solidFill>
                <a:latin typeface="Arial" charset="0"/>
              </a:rPr>
              <a:t>PGMA</a:t>
            </a:r>
          </a:p>
          <a:p>
            <a:pPr algn="ctr"/>
            <a:r>
              <a:rPr lang="en-US" altLang="en-US" b="1">
                <a:solidFill>
                  <a:srgbClr val="CC0066"/>
                </a:solidFill>
                <a:latin typeface="Arial" charset="0"/>
              </a:rPr>
              <a:t>FILE1</a:t>
            </a:r>
          </a:p>
        </p:txBody>
      </p:sp>
      <p:sp>
        <p:nvSpPr>
          <p:cNvPr id="424978" name="Text Box 2066"/>
          <p:cNvSpPr txBox="1">
            <a:spLocks noChangeArrowheads="1"/>
          </p:cNvSpPr>
          <p:nvPr/>
        </p:nvSpPr>
        <p:spPr bwMode="auto">
          <a:xfrm>
            <a:off x="2748281" y="3166110"/>
            <a:ext cx="2646680" cy="121729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pPr algn="ctr"/>
            <a:r>
              <a:rPr lang="en-US" altLang="en-US" u="sng">
                <a:latin typeface="Arial" charset="0"/>
              </a:rPr>
              <a:t>Production</a:t>
            </a:r>
          </a:p>
          <a:p>
            <a:pPr algn="ctr"/>
            <a:r>
              <a:rPr lang="en-US" altLang="en-US">
                <a:latin typeface="Arial" charset="0"/>
              </a:rPr>
              <a:t>PGMA</a:t>
            </a:r>
          </a:p>
          <a:p>
            <a:pPr algn="ctr"/>
            <a:r>
              <a:rPr lang="en-US" altLang="en-US">
                <a:latin typeface="Arial" charset="0"/>
              </a:rPr>
              <a:t>FILE1</a:t>
            </a:r>
          </a:p>
        </p:txBody>
      </p:sp>
      <p:sp>
        <p:nvSpPr>
          <p:cNvPr id="424979" name="Text Box 2067"/>
          <p:cNvSpPr txBox="1">
            <a:spLocks noChangeArrowheads="1"/>
          </p:cNvSpPr>
          <p:nvPr/>
        </p:nvSpPr>
        <p:spPr bwMode="auto">
          <a:xfrm>
            <a:off x="8702041" y="1714500"/>
            <a:ext cx="2646680" cy="1217296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algn="ctr"/>
            <a:r>
              <a:rPr lang="en-US" altLang="en-US" u="sng">
                <a:latin typeface="Arial" charset="0"/>
              </a:rPr>
              <a:t>Test</a:t>
            </a:r>
          </a:p>
        </p:txBody>
      </p:sp>
      <p:sp>
        <p:nvSpPr>
          <p:cNvPr id="424980" name="Text Box 2068"/>
          <p:cNvSpPr txBox="1">
            <a:spLocks noChangeArrowheads="1"/>
          </p:cNvSpPr>
          <p:nvPr/>
        </p:nvSpPr>
        <p:spPr bwMode="auto">
          <a:xfrm>
            <a:off x="8702041" y="3181350"/>
            <a:ext cx="2646680" cy="121729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pPr algn="ctr"/>
            <a:r>
              <a:rPr lang="en-US" altLang="en-US" u="sng">
                <a:latin typeface="Arial" charset="0"/>
              </a:rPr>
              <a:t>Production</a:t>
            </a:r>
          </a:p>
          <a:p>
            <a:pPr algn="ctr"/>
            <a:r>
              <a:rPr lang="en-US" altLang="en-US" b="1">
                <a:solidFill>
                  <a:srgbClr val="CC0066"/>
                </a:solidFill>
                <a:latin typeface="Arial" charset="0"/>
              </a:rPr>
              <a:t>PGMA</a:t>
            </a:r>
          </a:p>
          <a:p>
            <a:pPr algn="ctr"/>
            <a:r>
              <a:rPr lang="en-US" altLang="en-US" b="1">
                <a:solidFill>
                  <a:srgbClr val="CC0066"/>
                </a:solidFill>
                <a:latin typeface="Arial" charset="0"/>
              </a:rPr>
              <a:t>FILE1</a:t>
            </a:r>
          </a:p>
        </p:txBody>
      </p:sp>
      <p:sp>
        <p:nvSpPr>
          <p:cNvPr id="424984" name="Text Box 2072"/>
          <p:cNvSpPr txBox="1">
            <a:spLocks noChangeArrowheads="1"/>
          </p:cNvSpPr>
          <p:nvPr/>
        </p:nvSpPr>
        <p:spPr bwMode="auto">
          <a:xfrm>
            <a:off x="6052821" y="2657476"/>
            <a:ext cx="2131059" cy="10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2900">
                <a:solidFill>
                  <a:srgbClr val="CC0066"/>
                </a:solidFill>
                <a:latin typeface="Arial" charset="0"/>
              </a:rPr>
              <a:t>Visible in library list</a:t>
            </a:r>
          </a:p>
        </p:txBody>
      </p:sp>
      <p:sp>
        <p:nvSpPr>
          <p:cNvPr id="424985" name="Line 2073"/>
          <p:cNvSpPr>
            <a:spLocks noChangeShapeType="1"/>
          </p:cNvSpPr>
          <p:nvPr/>
        </p:nvSpPr>
        <p:spPr bwMode="auto">
          <a:xfrm flipH="1" flipV="1">
            <a:off x="4820921" y="2537460"/>
            <a:ext cx="1297941" cy="504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424986" name="Line 2074"/>
          <p:cNvSpPr>
            <a:spLocks noChangeShapeType="1"/>
          </p:cNvSpPr>
          <p:nvPr/>
        </p:nvSpPr>
        <p:spPr bwMode="auto">
          <a:xfrm>
            <a:off x="7696200" y="3448050"/>
            <a:ext cx="1638301" cy="5772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/>
          </a:p>
        </p:txBody>
      </p:sp>
      <p:cxnSp>
        <p:nvCxnSpPr>
          <p:cNvPr id="424987" name="AutoShape 2075"/>
          <p:cNvCxnSpPr>
            <a:cxnSpLocks noChangeShapeType="1"/>
            <a:stCxn id="424977" idx="2"/>
            <a:endCxn id="424978" idx="0"/>
          </p:cNvCxnSpPr>
          <p:nvPr/>
        </p:nvCxnSpPr>
        <p:spPr bwMode="auto">
          <a:xfrm>
            <a:off x="4071621" y="2916556"/>
            <a:ext cx="0" cy="2495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4988" name="AutoShape 2076"/>
          <p:cNvCxnSpPr>
            <a:cxnSpLocks noChangeShapeType="1"/>
            <a:stCxn id="424979" idx="2"/>
            <a:endCxn id="424980" idx="0"/>
          </p:cNvCxnSpPr>
          <p:nvPr/>
        </p:nvCxnSpPr>
        <p:spPr bwMode="auto">
          <a:xfrm>
            <a:off x="10025381" y="2931796"/>
            <a:ext cx="0" cy="2495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2873132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3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Blocking the production copy 	</a:t>
            </a:r>
          </a:p>
        </p:txBody>
      </p:sp>
      <p:sp>
        <p:nvSpPr>
          <p:cNvPr id="35943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097280" y="1645920"/>
            <a:ext cx="7071360" cy="576072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Create an object that…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/>
              <a:t>Has the same name and type as the production object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/>
              <a:t>Resides in the test environment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/>
              <a:t>Is not owned by developers, testers or their groups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/>
              <a:t>Public is excluded from access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/>
              <a:t>Will cause a failure if accessed or executed</a:t>
            </a:r>
          </a:p>
        </p:txBody>
      </p: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8775702" y="1854200"/>
            <a:ext cx="2646680" cy="1355726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pPr algn="ctr"/>
            <a:r>
              <a:rPr lang="en-US" altLang="en-US" u="sng">
                <a:latin typeface="Arial" charset="0"/>
              </a:rPr>
              <a:t>Test</a:t>
            </a:r>
          </a:p>
          <a:p>
            <a:pPr algn="ctr"/>
            <a:r>
              <a:rPr lang="en-US" altLang="en-US">
                <a:latin typeface="Arial" charset="0"/>
              </a:rPr>
              <a:t>PGMA</a:t>
            </a:r>
          </a:p>
          <a:p>
            <a:pPr algn="ctr"/>
            <a:r>
              <a:rPr lang="en-US" altLang="en-US">
                <a:latin typeface="Arial" charset="0"/>
              </a:rPr>
              <a:t>FILE1</a:t>
            </a:r>
          </a:p>
        </p:txBody>
      </p:sp>
      <p:sp>
        <p:nvSpPr>
          <p:cNvPr id="359435" name="Text Box 11"/>
          <p:cNvSpPr txBox="1">
            <a:spLocks noChangeArrowheads="1"/>
          </p:cNvSpPr>
          <p:nvPr/>
        </p:nvSpPr>
        <p:spPr bwMode="auto">
          <a:xfrm>
            <a:off x="8775702" y="3459480"/>
            <a:ext cx="2646680" cy="140462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pPr algn="ctr"/>
            <a:r>
              <a:rPr lang="en-US" altLang="en-US" u="sng" dirty="0">
                <a:latin typeface="Arial" charset="0"/>
              </a:rPr>
              <a:t>Production</a:t>
            </a:r>
          </a:p>
          <a:p>
            <a:pPr algn="ctr"/>
            <a:r>
              <a:rPr lang="en-US" altLang="en-US" dirty="0">
                <a:latin typeface="Arial" charset="0"/>
              </a:rPr>
              <a:t>PGMA</a:t>
            </a:r>
          </a:p>
          <a:p>
            <a:pPr algn="ctr"/>
            <a:r>
              <a:rPr lang="en-US" altLang="en-US" dirty="0">
                <a:latin typeface="Arial" charset="0"/>
              </a:rPr>
              <a:t>FILE1</a:t>
            </a:r>
          </a:p>
        </p:txBody>
      </p:sp>
      <p:cxnSp>
        <p:nvCxnSpPr>
          <p:cNvPr id="359436" name="AutoShape 12"/>
          <p:cNvCxnSpPr>
            <a:cxnSpLocks noChangeShapeType="1"/>
            <a:stCxn id="359434" idx="2"/>
            <a:endCxn id="359435" idx="0"/>
          </p:cNvCxnSpPr>
          <p:nvPr/>
        </p:nvCxnSpPr>
        <p:spPr bwMode="auto">
          <a:xfrm>
            <a:off x="10099042" y="3209926"/>
            <a:ext cx="0" cy="2495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431" name="AutoShape 7"/>
          <p:cNvSpPr>
            <a:spLocks noChangeArrowheads="1"/>
          </p:cNvSpPr>
          <p:nvPr/>
        </p:nvSpPr>
        <p:spPr bwMode="auto">
          <a:xfrm>
            <a:off x="9222741" y="1854200"/>
            <a:ext cx="1828800" cy="136906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8017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retire an object in Aldon LM(i)</a:t>
            </a:r>
          </a:p>
        </p:txBody>
      </p:sp>
      <p:sp>
        <p:nvSpPr>
          <p:cNvPr id="3614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57188" y="1973264"/>
            <a:ext cx="12728575" cy="494823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70C0"/>
                </a:solidFill>
              </a:rPr>
              <a:t>Check out the object</a:t>
            </a:r>
          </a:p>
          <a:p>
            <a:pPr>
              <a:lnSpc>
                <a:spcPct val="10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70C0"/>
                </a:solidFill>
              </a:rPr>
              <a:t>Use option 25 to retire it</a:t>
            </a:r>
          </a:p>
          <a:p>
            <a:pPr>
              <a:lnSpc>
                <a:spcPct val="10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70C0"/>
                </a:solidFill>
              </a:rPr>
              <a:t>Promote the retired object in the normal fashion</a:t>
            </a:r>
          </a:p>
        </p:txBody>
      </p:sp>
    </p:spTree>
    <p:extLst>
      <p:ext uri="{BB962C8B-B14F-4D97-AF65-F5344CB8AC3E}">
        <p14:creationId xmlns:p14="http://schemas.microsoft.com/office/powerpoint/2010/main" val="357817464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5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Agenda</a:t>
            </a:r>
          </a:p>
        </p:txBody>
      </p:sp>
      <p:sp>
        <p:nvSpPr>
          <p:cNvPr id="414726" name="Rectangle 1030"/>
          <p:cNvSpPr>
            <a:spLocks noGrp="1" noChangeArrowheads="1"/>
          </p:cNvSpPr>
          <p:nvPr>
            <p:ph type="body" idx="1"/>
          </p:nvPr>
        </p:nvSpPr>
        <p:spPr>
          <a:xfrm>
            <a:off x="1097281" y="1645920"/>
            <a:ext cx="12684760" cy="576072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Why didn’t my promotion complete?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What should I do with obsolete objects?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Why does my compile fail?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Why is Aldon LM(</a:t>
            </a:r>
            <a:r>
              <a:rPr lang="en-US" altLang="en-US" sz="3400" dirty="0" err="1">
                <a:solidFill>
                  <a:srgbClr val="0070C0"/>
                </a:solidFill>
              </a:rPr>
              <a:t>i</a:t>
            </a:r>
            <a:r>
              <a:rPr lang="en-US" altLang="en-US" sz="3400" dirty="0">
                <a:solidFill>
                  <a:srgbClr val="0070C0"/>
                </a:solidFill>
              </a:rPr>
              <a:t>) putting objects in the wrong place and how can I correct the situation?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Where can I manage a selected list of dependent objects?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How can I remove an object from a task?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How can I back out an object that has been deployed?</a:t>
            </a:r>
          </a:p>
        </p:txBody>
      </p:sp>
    </p:spTree>
    <p:extLst>
      <p:ext uri="{BB962C8B-B14F-4D97-AF65-F5344CB8AC3E}">
        <p14:creationId xmlns:p14="http://schemas.microsoft.com/office/powerpoint/2010/main" val="2028828977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6" name="Rectangle 10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Check out   	</a:t>
            </a:r>
          </a:p>
        </p:txBody>
      </p:sp>
      <p:sp>
        <p:nvSpPr>
          <p:cNvPr id="36249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104903" y="1518286"/>
            <a:ext cx="12255498" cy="453771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CCKOOBJ                       Check Out Objects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Type the additional checkout information below, press Enter.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To developer . . . . . . . . . . . . .   CATHYC     + Name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For task . . . . . . . . . . . . . . .              + Name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Print checkout report  . . . . . . . .   N            Y=Yes, N=No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Run option . . . . . . . . . . . . . .   1            1=Run interactively,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2=Run in batch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Comment for log  . . . .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Objects selected for checkout: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------- From -------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Object      Type      Attribute   Release  Rel  Env  Library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ARS277      *PGM      RPG         FIN/BAS  *    PDN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F3=Exit  F4=Prompt  F7=Add task     F8=Change task     F11=View 2  F12=Cancel</a:t>
            </a:r>
            <a:r>
              <a:rPr lang="en-US" altLang="en-US" sz="1900" b="1">
                <a:latin typeface="Courier New" pitchFamily="49" charset="0"/>
              </a:rPr>
              <a:t>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900" b="1">
                <a:solidFill>
                  <a:srgbClr val="CC0066"/>
                </a:solidFill>
                <a:latin typeface="Courier New" pitchFamily="49" charset="0"/>
              </a:rPr>
              <a:t>F16=Select dependent objects</a:t>
            </a:r>
            <a:r>
              <a:rPr lang="en-US" altLang="en-US" sz="1900" b="1">
                <a:latin typeface="Courier New" pitchFamily="49" charset="0"/>
              </a:rPr>
              <a:t>        </a:t>
            </a:r>
            <a:r>
              <a:rPr lang="en-US" altLang="en-US" sz="1900" b="1">
                <a:solidFill>
                  <a:schemeClr val="tx1"/>
                </a:solidFill>
                <a:latin typeface="Courier New" pitchFamily="49" charset="0"/>
              </a:rPr>
              <a:t>F20=Enlarge list   F24=More keys </a:t>
            </a:r>
          </a:p>
        </p:txBody>
      </p:sp>
      <p:sp>
        <p:nvSpPr>
          <p:cNvPr id="362503" name="Rectangle 1031"/>
          <p:cNvSpPr>
            <a:spLocks noChangeArrowheads="1"/>
          </p:cNvSpPr>
          <p:nvPr/>
        </p:nvSpPr>
        <p:spPr bwMode="auto">
          <a:xfrm>
            <a:off x="1242061" y="6303646"/>
            <a:ext cx="12435840" cy="1316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438150" indent="-438150">
              <a:lnSpc>
                <a:spcPct val="90000"/>
              </a:lnSpc>
              <a:spcBef>
                <a:spcPct val="10000"/>
              </a:spcBef>
              <a:buClr>
                <a:srgbClr val="00578E"/>
              </a:buClr>
              <a:buChar char="•"/>
              <a:defRPr sz="2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819150" indent="-363538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buChar char="–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276350" indent="-2984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752600" indent="-438150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209800" indent="-358775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67000" indent="-358775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24200" indent="-358775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1400" indent="-358775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38600" indent="-358775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300">
                <a:cs typeface="Times New Roman" pitchFamily="18" charset="0"/>
              </a:rPr>
              <a:t>Hint:  First check that it is not a requisite object by pressing F16 to select dependent objects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000">
                <a:cs typeface="Times New Roman" pitchFamily="18" charset="0"/>
              </a:rPr>
              <a:t>Aldon LM(i) does not automatically check for dependents when retiring an object</a:t>
            </a:r>
          </a:p>
        </p:txBody>
      </p:sp>
    </p:spTree>
    <p:extLst>
      <p:ext uri="{BB962C8B-B14F-4D97-AF65-F5344CB8AC3E}">
        <p14:creationId xmlns:p14="http://schemas.microsoft.com/office/powerpoint/2010/main" val="3424334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Option 25=Retire    	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8240" y="1503046"/>
            <a:ext cx="12466320" cy="438531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CRETOBJ                         Retire Object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Object . . . . . . . :   ARS277        Object attribute . . . :   RPG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Object type  . . . . :   *PGM          Extended attribute . . :   OPM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Release  . . . . . . :   XYZCO/FINANCE/BASE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Developer  . . . . . :   CATHYC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Type choices, press Enter.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Blocking object  . :   BLKPGM        +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Blocking source  . :   BLKSRC        +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For task . . . . . .              + Name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Comment for log  . .                                                         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Command ===&gt;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F3=Exit             F4=Prompt                F9=Retrieve       F12=Cancel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F15=Full name       F22=More functions </a:t>
            </a:r>
          </a:p>
        </p:txBody>
      </p:sp>
      <p:sp>
        <p:nvSpPr>
          <p:cNvPr id="363524" name="Text Box 4"/>
          <p:cNvSpPr txBox="1">
            <a:spLocks noChangeArrowheads="1"/>
          </p:cNvSpPr>
          <p:nvPr/>
        </p:nvSpPr>
        <p:spPr bwMode="auto">
          <a:xfrm>
            <a:off x="815341" y="5989320"/>
            <a:ext cx="11503660" cy="181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293688" indent="-293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Char char="•"/>
            </a:pPr>
            <a:r>
              <a:rPr lang="en-US" altLang="en-US" sz="2300" dirty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The option is available on the work with objects by release/developer panels</a:t>
            </a:r>
          </a:p>
          <a:p>
            <a:pPr eaLnBrk="1" hangingPunct="1">
              <a:spcBef>
                <a:spcPct val="25000"/>
              </a:spcBef>
              <a:buFontTx/>
              <a:buChar char="•"/>
            </a:pPr>
            <a:r>
              <a:rPr lang="en-US" altLang="en-US" sz="2300" dirty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The user must have authority to check out</a:t>
            </a:r>
          </a:p>
          <a:p>
            <a:pPr eaLnBrk="1" hangingPunct="1">
              <a:spcBef>
                <a:spcPct val="25000"/>
              </a:spcBef>
              <a:buFontTx/>
              <a:buChar char="•"/>
            </a:pPr>
            <a:r>
              <a:rPr lang="en-US" altLang="en-US" sz="2300" dirty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Select the blocking object and source from the blocking release</a:t>
            </a:r>
          </a:p>
          <a:p>
            <a:pPr eaLnBrk="1" hangingPunct="1">
              <a:spcBef>
                <a:spcPct val="25000"/>
              </a:spcBef>
              <a:buFontTx/>
              <a:buChar char="•"/>
            </a:pPr>
            <a:r>
              <a:rPr lang="en-US" altLang="en-US" sz="2300" dirty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The retire job gets submitted to batch because some programs run as QSECOFR</a:t>
            </a:r>
          </a:p>
        </p:txBody>
      </p:sp>
      <p:sp>
        <p:nvSpPr>
          <p:cNvPr id="363525" name="Text Box 5"/>
          <p:cNvSpPr txBox="1">
            <a:spLocks noChangeArrowheads="1"/>
          </p:cNvSpPr>
          <p:nvPr/>
        </p:nvSpPr>
        <p:spPr bwMode="auto">
          <a:xfrm>
            <a:off x="8354061" y="2719706"/>
            <a:ext cx="3169920" cy="198501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If there is more than one blocking object of the type being retired you can prompt for the list</a:t>
            </a:r>
          </a:p>
        </p:txBody>
      </p:sp>
      <p:sp>
        <p:nvSpPr>
          <p:cNvPr id="363527" name="Line 7"/>
          <p:cNvSpPr>
            <a:spLocks noChangeShapeType="1"/>
          </p:cNvSpPr>
          <p:nvPr/>
        </p:nvSpPr>
        <p:spPr bwMode="auto">
          <a:xfrm flipH="1">
            <a:off x="6329680" y="3304540"/>
            <a:ext cx="2032000" cy="2571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363528" name="Line 8"/>
          <p:cNvSpPr>
            <a:spLocks noChangeShapeType="1"/>
          </p:cNvSpPr>
          <p:nvPr/>
        </p:nvSpPr>
        <p:spPr bwMode="auto">
          <a:xfrm flipH="1">
            <a:off x="6291582" y="3291206"/>
            <a:ext cx="2087880" cy="7124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68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54" name="Rectangle 10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Retire will ….    	</a:t>
            </a:r>
          </a:p>
        </p:txBody>
      </p:sp>
      <p:sp>
        <p:nvSpPr>
          <p:cNvPr id="364555" name="Rectangle 10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>
                <a:solidFill>
                  <a:srgbClr val="0070C0"/>
                </a:solidFill>
              </a:rPr>
              <a:t>Delete the current object/source from the development library 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>
                <a:solidFill>
                  <a:srgbClr val="0070C0"/>
                </a:solidFill>
              </a:rPr>
              <a:t>Copy the blocking object/source to the development library 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>
                <a:solidFill>
                  <a:srgbClr val="0070C0"/>
                </a:solidFill>
              </a:rPr>
              <a:t>Rename the blocking object/source to the name of the retired object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>
                <a:solidFill>
                  <a:srgbClr val="0070C0"/>
                </a:solidFill>
              </a:rPr>
              <a:t>Set the authority of the blocking object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600" dirty="0"/>
              <a:t>Owned by the “blocking owner”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sz="2600" dirty="0"/>
              <a:t>Defaults to ALDONCMS but can be changed via data area ACMSCTL/ACMSBLKOWN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600" dirty="0"/>
              <a:t>Owner has no private authorities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600" dirty="0"/>
              <a:t>*PUBLIC = *EXCLUDE 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>
                <a:solidFill>
                  <a:srgbClr val="0070C0"/>
                </a:solidFill>
              </a:rPr>
              <a:t>Delete the object from the development environment data sets</a:t>
            </a:r>
          </a:p>
        </p:txBody>
      </p:sp>
    </p:spTree>
    <p:extLst>
      <p:ext uri="{BB962C8B-B14F-4D97-AF65-F5344CB8AC3E}">
        <p14:creationId xmlns:p14="http://schemas.microsoft.com/office/powerpoint/2010/main" val="95819108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8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Promote in the normal way  	</a:t>
            </a:r>
          </a:p>
        </p:txBody>
      </p:sp>
      <p:sp>
        <p:nvSpPr>
          <p:cNvPr id="366595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036320" y="1826896"/>
            <a:ext cx="12313920" cy="3689984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CWRKOBJREL               Work with Objects by Release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Position to  . . . . . . .                *TOP, *BOT, starting characters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Type options, press Enter.                                     (*=Combined job)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25=Retire          27=Promote to parent*   29=Move/define (library groups)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35=Run S/Compare   37=Request promote to parent*   47=Install live* ...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More:   +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Opt Object      Type     Attribute  D Release Envs Rl T  Cnds   E Chkout Dvp.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ABCSQLRPG   *PGM     SQLRPGLE    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ABCSQLRPG   *SQLPKG              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ACTGLL      *FILE    LF          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ACTGLP      *FILE    PF         K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ARSMESSAGE  *MSGF                 FIN/BAS    P</a:t>
            </a:r>
            <a:r>
              <a:rPr lang="en-US" altLang="en-US" sz="1700" b="1">
                <a:latin typeface="Courier New" pitchFamily="49" charset="0"/>
              </a:rPr>
              <a:t>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ARS277      *PGM     RPG          FIN/BAS    *                CATHYC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ARS301      *PGM     RPG          FIN/BAS    P</a:t>
            </a:r>
            <a:r>
              <a:rPr lang="en-US" altLang="en-US" sz="1700" b="1">
                <a:latin typeface="Courier New" pitchFamily="49" charset="0"/>
              </a:rPr>
              <a:t>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latin typeface="Courier New" pitchFamily="49" charset="0"/>
              </a:rPr>
              <a:t>       </a:t>
            </a:r>
          </a:p>
        </p:txBody>
      </p:sp>
      <p:sp>
        <p:nvSpPr>
          <p:cNvPr id="366596" name="Text Box 1028"/>
          <p:cNvSpPr txBox="1">
            <a:spLocks noChangeArrowheads="1"/>
          </p:cNvSpPr>
          <p:nvPr/>
        </p:nvSpPr>
        <p:spPr bwMode="auto">
          <a:xfrm>
            <a:off x="891540" y="5747386"/>
            <a:ext cx="12557760" cy="176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marL="293688" indent="-293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300" dirty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The blocking object will be created in the TO environment library (including production) using the blocking release template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300" dirty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The blocking object will be deleted from the FROM environment library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300" dirty="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The retired object will be DELETED from data set and deployment target libraries</a:t>
            </a:r>
          </a:p>
        </p:txBody>
      </p:sp>
      <p:sp>
        <p:nvSpPr>
          <p:cNvPr id="366597" name="Text Box 1029"/>
          <p:cNvSpPr txBox="1">
            <a:spLocks noChangeArrowheads="1"/>
          </p:cNvSpPr>
          <p:nvPr/>
        </p:nvSpPr>
        <p:spPr bwMode="auto">
          <a:xfrm>
            <a:off x="10876280" y="2326006"/>
            <a:ext cx="3324861" cy="1609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  <a:cs typeface="Times New Roman" pitchFamily="18" charset="0"/>
              </a:rPr>
              <a:t>Subset for retired objects is available from work with objects by release</a:t>
            </a:r>
          </a:p>
        </p:txBody>
      </p:sp>
    </p:spTree>
    <p:extLst>
      <p:ext uri="{BB962C8B-B14F-4D97-AF65-F5344CB8AC3E}">
        <p14:creationId xmlns:p14="http://schemas.microsoft.com/office/powerpoint/2010/main" val="2450432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Retired objects will show as * 	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4262" y="1607820"/>
            <a:ext cx="12560299" cy="486156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251720" indent="-251720">
              <a:spcBef>
                <a:spcPct val="0"/>
              </a:spcBef>
              <a:buNone/>
            </a:pPr>
            <a:r>
              <a:rPr lang="en-US" altLang="en-US" sz="2000" b="1">
                <a:solidFill>
                  <a:schemeClr val="tx1"/>
                </a:solidFill>
                <a:latin typeface="Courier New" pitchFamily="49" charset="0"/>
              </a:rPr>
              <a:t>CWRKOBJREL           Work with Objects by Release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20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</a:t>
            </a:r>
            <a:endParaRPr lang="en-US" altLang="en-US" sz="1700" b="1">
              <a:solidFill>
                <a:schemeClr val="tx1"/>
              </a:solidFill>
              <a:latin typeface="Courier New" pitchFamily="49" charset="0"/>
            </a:endParaRP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Position to  . . . . . . .                *TOP, *BOT, starting characters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Type options, press Enter.                                     (*=Combined job)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25=Retire          27=Promote to parent*   29=Move/define (library groups)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35=Run S/Compare   37=Request promote to parent*   47=Install live* ...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More:   +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Opt Object      Type     Attribute  D Release Envs Rl T  Cnds   E Chkout Dvp.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ABCSQLRPG   *PGM     SQLRPGLE    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ABCSQLRPG   *SQLPKG              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ACTGLL      *FILE    LF          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ACTGLP      *FILE    PF         K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ARSMESSAGE  *MSGF                 FIN/BAS    P</a:t>
            </a:r>
            <a:r>
              <a:rPr lang="en-US" altLang="en-US" sz="1700" b="1">
                <a:latin typeface="Courier New" pitchFamily="49" charset="0"/>
              </a:rPr>
              <a:t>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ARS277      *PGM     RPG          FIN/BAS *  P                CATHYC</a:t>
            </a:r>
            <a:r>
              <a:rPr lang="en-US" altLang="en-US" sz="1700" b="1">
                <a:latin typeface="Courier New" pitchFamily="49" charset="0"/>
              </a:rPr>
              <a:t>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ARS301      *PGM     RPG         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ARS333      *SRCMBR  RPG         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ARS333CL    *PGM     CLP         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ARS333DS    *FILE    DSPF        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ARS334CBL   *PGM     CBL          FIN/BAS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Subset:  Rel:XYZCO/FINANCE/BASE</a:t>
            </a:r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1369061" y="6602730"/>
            <a:ext cx="11976099" cy="94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marL="293688" indent="-293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3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The * is positioned to current environment column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3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Will show as D** or I** or Q** on Work with Objects by Developer panel</a:t>
            </a:r>
          </a:p>
        </p:txBody>
      </p:sp>
    </p:spTree>
    <p:extLst>
      <p:ext uri="{BB962C8B-B14F-4D97-AF65-F5344CB8AC3E}">
        <p14:creationId xmlns:p14="http://schemas.microsoft.com/office/powerpoint/2010/main" val="2936824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blocking release   	</a:t>
            </a:r>
          </a:p>
        </p:txBody>
      </p:sp>
      <p:sp>
        <p:nvSpPr>
          <p:cNvPr id="3676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sz="3100" dirty="0">
                <a:solidFill>
                  <a:srgbClr val="0070C0"/>
                </a:solidFill>
              </a:rPr>
              <a:t>Installing Aldon LM(</a:t>
            </a:r>
            <a:r>
              <a:rPr lang="en-US" altLang="en-US" sz="3100" dirty="0" err="1">
                <a:solidFill>
                  <a:srgbClr val="0070C0"/>
                </a:solidFill>
              </a:rPr>
              <a:t>i</a:t>
            </a:r>
            <a:r>
              <a:rPr lang="en-US" altLang="en-US" sz="3100" dirty="0">
                <a:solidFill>
                  <a:srgbClr val="0070C0"/>
                </a:solidFill>
              </a:rPr>
              <a:t>) 7.4 will add a new group, application and release containing the shipped blocking objects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ZZLMIBLOCK / ZZLMIBLOCK / ZZLMIBLOCK 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Production environment library  ZZLMIBLOCK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You can only see the objects in this release if subset to the release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Objects can be added, deleted or checked out and changed as with any other release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Has no ITG or QUA environment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No additional library groups allowed 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Deployment and data sets are not allowed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No other application or release can be added to the group</a:t>
            </a:r>
          </a:p>
          <a:p>
            <a:pPr lvl="1">
              <a:lnSpc>
                <a:spcPct val="100000"/>
              </a:lnSpc>
            </a:pPr>
            <a:r>
              <a:rPr lang="en-US" altLang="en-US" sz="2600" dirty="0"/>
              <a:t>The application cannot be shared </a:t>
            </a:r>
          </a:p>
        </p:txBody>
      </p:sp>
    </p:spTree>
    <p:extLst>
      <p:ext uri="{BB962C8B-B14F-4D97-AF65-F5344CB8AC3E}">
        <p14:creationId xmlns:p14="http://schemas.microsoft.com/office/powerpoint/2010/main" val="79070654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blocking objects   	</a:t>
            </a:r>
          </a:p>
        </p:txBody>
      </p:sp>
      <p:sp>
        <p:nvSpPr>
          <p:cNvPr id="369667" name="Rectangle 2051"/>
          <p:cNvSpPr>
            <a:spLocks noGrp="1" noChangeArrowheads="1"/>
          </p:cNvSpPr>
          <p:nvPr>
            <p:ph type="body" idx="4294967295"/>
          </p:nvPr>
        </p:nvSpPr>
        <p:spPr>
          <a:xfrm>
            <a:off x="1013462" y="1813560"/>
            <a:ext cx="12428219" cy="3689986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CWRKOBJREL               Work with Objects by Release                          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Position to  . . . . . . .                *TOP, *BOT, starting characters      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Type options, press Enter.</a:t>
            </a:r>
            <a:r>
              <a:rPr lang="en-US" altLang="en-US" sz="1700" b="1">
                <a:latin typeface="Courier New" pitchFamily="49" charset="0"/>
              </a:rPr>
              <a:t>                                     (*=Combined job)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99=Display LM(i) blocking where used ...</a:t>
            </a:r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                                   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Opt Object      Type     Attribute  D Release Envs Rl T  Cnds   E Chkout Dvp.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BLKCMD      *CMD                  LMI/LMI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BLKDTAARA   *DTAARA               LMI/LMI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BLKFILE     *FILE    DFU          LMI/LMI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BLKMODULE   *MODULE  CLLE         LMI/LMI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BLKPGM      *PGM     CLP          LMI/LMI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BLKSRCMBR   *SRCMBR               LMI/LMI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BLKSRVPGM   *SRVPGM               LMI/LMI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BLKTABLE    *TABLE   SQL        K LMI/LMI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BLKVIEW     *VIEW    SQL          LMI/LMI    P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TABLE_TO_S&gt; *TABLE   SQL        K LMI/LMI    P                                                                           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Subset:  Rel:ZZLMIBLOCK/ZZLMIBLOCK/ZZLMIBLOCK </a:t>
            </a:r>
          </a:p>
        </p:txBody>
      </p:sp>
      <p:sp>
        <p:nvSpPr>
          <p:cNvPr id="369668" name="Text Box 2052"/>
          <p:cNvSpPr txBox="1">
            <a:spLocks noChangeArrowheads="1"/>
          </p:cNvSpPr>
          <p:nvPr/>
        </p:nvSpPr>
        <p:spPr bwMode="auto">
          <a:xfrm>
            <a:off x="1275080" y="5732146"/>
            <a:ext cx="10363200" cy="19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marL="293688" indent="-293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3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Can be checked out, changed and promoted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3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New blocking objects can be added 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3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Can only be deleted if not being used 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3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Use option 99 to display where used</a:t>
            </a:r>
          </a:p>
        </p:txBody>
      </p:sp>
    </p:spTree>
    <p:extLst>
      <p:ext uri="{BB962C8B-B14F-4D97-AF65-F5344CB8AC3E}">
        <p14:creationId xmlns:p14="http://schemas.microsoft.com/office/powerpoint/2010/main" val="2498470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2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blocking object    	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35101" y="1594486"/>
            <a:ext cx="11915139" cy="1727834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251720" indent="-251720">
              <a:spcBef>
                <a:spcPct val="0"/>
              </a:spcBef>
              <a:buNone/>
            </a:pPr>
            <a:r>
              <a:rPr lang="en-US" altLang="en-US" sz="2000" b="1">
                <a:solidFill>
                  <a:schemeClr val="tx1"/>
                </a:solidFill>
                <a:latin typeface="Courier New" pitchFamily="49" charset="0"/>
              </a:rPr>
              <a:t>   PGM  BLKPGM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2000" b="1">
                <a:solidFill>
                  <a:schemeClr val="tx1"/>
                </a:solidFill>
                <a:latin typeface="Courier New" pitchFamily="49" charset="0"/>
              </a:rPr>
              <a:t>             DCL        VAR(&amp;X)       TYPE(*DEC) LEN(1 0)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2000" b="1">
                <a:solidFill>
                  <a:schemeClr val="tx1"/>
                </a:solidFill>
                <a:latin typeface="Courier New" pitchFamily="49" charset="0"/>
              </a:rPr>
              <a:t>             DCL        VAR(&amp;Y)       TYPE(*DEC) LEN(1 0)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2000" b="1">
                <a:solidFill>
                  <a:schemeClr val="tx1"/>
                </a:solidFill>
                <a:latin typeface="Courier New" pitchFamily="49" charset="0"/>
              </a:rPr>
              <a:t>             CHGVAR     VAR(&amp;X) VALUE(0)                               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2000" b="1">
                <a:solidFill>
                  <a:schemeClr val="tx1"/>
                </a:solidFill>
                <a:latin typeface="Courier New" pitchFamily="49" charset="0"/>
              </a:rPr>
              <a:t>             CHGVAR     VAR(&amp;Y) VALUE(&amp;Y / &amp;X) </a:t>
            </a:r>
          </a:p>
          <a:p>
            <a:pPr marL="251720" indent="-251720">
              <a:spcBef>
                <a:spcPct val="0"/>
              </a:spcBef>
              <a:buNone/>
            </a:pPr>
            <a:r>
              <a:rPr lang="en-US" altLang="en-US" sz="2000" b="1">
                <a:solidFill>
                  <a:schemeClr val="tx1"/>
                </a:solidFill>
                <a:latin typeface="Courier New" pitchFamily="49" charset="0"/>
              </a:rPr>
              <a:t>   ENDPGM</a:t>
            </a:r>
            <a:r>
              <a:rPr lang="en-US" altLang="en-US" sz="2000" b="1">
                <a:latin typeface="Courier New" pitchFamily="49" charset="0"/>
              </a:rPr>
              <a:t>                         </a:t>
            </a:r>
          </a:p>
          <a:p>
            <a:pPr marL="251720" indent="-251720">
              <a:spcBef>
                <a:spcPct val="0"/>
              </a:spcBef>
            </a:pPr>
            <a:endParaRPr lang="en-US" altLang="en-US" sz="2000" b="1">
              <a:latin typeface="Courier New" pitchFamily="49" charset="0"/>
            </a:endParaRPr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1303021" y="3533776"/>
            <a:ext cx="11948160" cy="414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marL="293688" indent="-293688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865188" indent="-407988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979488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en-US" altLang="en-US" sz="23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Can be anything of the same object type </a:t>
            </a: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en-US" altLang="en-US" sz="23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Can do anything</a:t>
            </a:r>
          </a:p>
          <a:p>
            <a:pPr lvl="1" eaLnBrk="1" hangingPunct="1">
              <a:spcBef>
                <a:spcPct val="30000"/>
              </a:spcBef>
              <a:buClr>
                <a:schemeClr val="accent2"/>
              </a:buClr>
              <a:buFont typeface="Arial" charset="0"/>
              <a:buChar char="–"/>
            </a:pPr>
            <a:r>
              <a:rPr lang="en-US" altLang="en-US" sz="2000">
                <a:latin typeface="Arial" charset="0"/>
                <a:cs typeface="Times New Roman" pitchFamily="18" charset="0"/>
              </a:rPr>
              <a:t>The shipped program does a divide by zero, the file is a DFU file and the table comprises a single character field called X</a:t>
            </a: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en-US" altLang="en-US" sz="23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For objects that cannot be renamed, a blocking object must exist with the same name</a:t>
            </a:r>
          </a:p>
          <a:p>
            <a:pPr lvl="1" eaLnBrk="1" hangingPunct="1">
              <a:spcBef>
                <a:spcPct val="30000"/>
              </a:spcBef>
              <a:buClr>
                <a:schemeClr val="accent2"/>
              </a:buClr>
              <a:buFont typeface="Arial" charset="0"/>
              <a:buChar char="–"/>
            </a:pPr>
            <a:r>
              <a:rPr lang="en-US" altLang="en-US" sz="2000">
                <a:latin typeface="Arial" charset="0"/>
                <a:cs typeface="Times New Roman" pitchFamily="18" charset="0"/>
              </a:rPr>
              <a:t>*PROC</a:t>
            </a:r>
          </a:p>
          <a:p>
            <a:pPr lvl="1" eaLnBrk="1" hangingPunct="1">
              <a:spcBef>
                <a:spcPct val="30000"/>
              </a:spcBef>
              <a:buClr>
                <a:schemeClr val="accent2"/>
              </a:buClr>
              <a:buFont typeface="Arial" charset="0"/>
              <a:buChar char="–"/>
            </a:pPr>
            <a:r>
              <a:rPr lang="en-US" altLang="en-US" sz="2000">
                <a:latin typeface="Arial" charset="0"/>
                <a:cs typeface="Times New Roman" pitchFamily="18" charset="0"/>
              </a:rPr>
              <a:t>*FUNCTN</a:t>
            </a:r>
          </a:p>
          <a:p>
            <a:pPr lvl="1" eaLnBrk="1" hangingPunct="1">
              <a:spcBef>
                <a:spcPct val="30000"/>
              </a:spcBef>
              <a:buClr>
                <a:schemeClr val="accent2"/>
              </a:buClr>
              <a:buFont typeface="Arial" charset="0"/>
              <a:buChar char="–"/>
            </a:pPr>
            <a:r>
              <a:rPr lang="en-US" altLang="en-US" sz="2000">
                <a:latin typeface="Arial" charset="0"/>
                <a:cs typeface="Times New Roman" pitchFamily="18" charset="0"/>
              </a:rPr>
              <a:t>*ALIAS, with a name greater than 10 characters</a:t>
            </a: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en-US" altLang="en-US" sz="23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If the object to be retired has a long name, the blocking object must also have a long name</a:t>
            </a:r>
            <a:r>
              <a:rPr lang="en-US" altLang="en-US">
                <a:latin typeface="Arial" charset="0"/>
                <a:cs typeface="Times New Roman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24071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Restrictions for retiring object types</a:t>
            </a:r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For some object types, there is no effective way to supply a blocking object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These types cannot be retired</a:t>
            </a:r>
          </a:p>
          <a:p>
            <a:pPr lvl="2">
              <a:lnSpc>
                <a:spcPct val="100000"/>
              </a:lnSpc>
            </a:pPr>
            <a:r>
              <a:rPr lang="en-US" altLang="en-US" dirty="0"/>
              <a:t>*RCDS</a:t>
            </a:r>
          </a:p>
          <a:p>
            <a:pPr lvl="2">
              <a:lnSpc>
                <a:spcPct val="100000"/>
              </a:lnSpc>
            </a:pPr>
            <a:r>
              <a:rPr lang="en-US" altLang="en-US" dirty="0"/>
              <a:t>*CONTAIN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These types can be retired, but cannot have blocking objects</a:t>
            </a:r>
          </a:p>
          <a:p>
            <a:pPr lvl="2">
              <a:lnSpc>
                <a:spcPct val="100000"/>
              </a:lnSpc>
            </a:pPr>
            <a:r>
              <a:rPr lang="en-US" altLang="en-US" dirty="0"/>
              <a:t>*INDEX</a:t>
            </a:r>
          </a:p>
          <a:p>
            <a:pPr lvl="2">
              <a:lnSpc>
                <a:spcPct val="100000"/>
              </a:lnSpc>
            </a:pPr>
            <a:r>
              <a:rPr lang="en-US" altLang="en-US" dirty="0"/>
              <a:t>*TRIGGER</a:t>
            </a:r>
          </a:p>
          <a:p>
            <a:pPr lvl="2">
              <a:lnSpc>
                <a:spcPct val="100000"/>
              </a:lnSpc>
            </a:pPr>
            <a:r>
              <a:rPr lang="en-US" altLang="en-US" dirty="0"/>
              <a:t>*TYPE (SQL External Type)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4780348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restrictions on retiring an object    </a:t>
            </a:r>
          </a:p>
        </p:txBody>
      </p:sp>
      <p:sp>
        <p:nvSpPr>
          <p:cNvPr id="373771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Restrictions for retiring objects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An object cannot be retired if it has multiple checkouts unless the retiring checkout is an emergency checkout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An object cannot be retired by a remote developer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Restrictions on retired objects 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A retired object cannot be checked out, but an archived version can be checked out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883764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2" name="WordArt 4"/>
          <p:cNvSpPr>
            <a:spLocks noChangeArrowheads="1" noChangeShapeType="1"/>
          </p:cNvSpPr>
          <p:nvPr/>
        </p:nvSpPr>
        <p:spPr bwMode="auto">
          <a:xfrm rot="5400000">
            <a:off x="4834891" y="1493520"/>
            <a:ext cx="5212080" cy="5859781"/>
          </a:xfrm>
          <a:prstGeom prst="rect">
            <a:avLst/>
          </a:prstGeom>
        </p:spPr>
        <p:txBody>
          <a:bodyPr vert="wordArtVert"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13700" kern="10" dirty="0">
                <a:ln w="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CCFFFF">
                    <a:alpha val="50000"/>
                  </a:srgbClr>
                </a:solidFill>
                <a:effectLst>
                  <a:outerShdw dist="53882" dir="2700000" algn="ctr" rotWithShape="0">
                    <a:srgbClr val="CBCBCB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2349501" y="2526666"/>
            <a:ext cx="10261599" cy="2192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342900" indent="-342900">
              <a:lnSpc>
                <a:spcPts val="3200"/>
              </a:lnSpc>
              <a:buClr>
                <a:srgbClr val="00578E"/>
              </a:buClr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7338" algn="ctr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143000" indent="-165100" algn="ctr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600200" indent="-285750" algn="ctr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057400" indent="-206375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06375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06375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06375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06375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6900" dirty="0">
                <a:solidFill>
                  <a:schemeClr val="accent2"/>
                </a:solidFill>
              </a:rPr>
              <a:t>	Why didn’t my promotion complete?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FAQ	</a:t>
            </a:r>
          </a:p>
        </p:txBody>
      </p:sp>
    </p:spTree>
    <p:extLst>
      <p:ext uri="{BB962C8B-B14F-4D97-AF65-F5344CB8AC3E}">
        <p14:creationId xmlns:p14="http://schemas.microsoft.com/office/powerpoint/2010/main" val="2052506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Un-retiring a retired object     	</a:t>
            </a:r>
          </a:p>
        </p:txBody>
      </p:sp>
      <p:sp>
        <p:nvSpPr>
          <p:cNvPr id="375819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To restore a retired object 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Check out from archive 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Promote in the normal way </a:t>
            </a:r>
          </a:p>
        </p:txBody>
      </p:sp>
    </p:spTree>
    <p:extLst>
      <p:ext uri="{BB962C8B-B14F-4D97-AF65-F5344CB8AC3E}">
        <p14:creationId xmlns:p14="http://schemas.microsoft.com/office/powerpoint/2010/main" val="4042575571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Retiring objects 	</a:t>
            </a:r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More information </a:t>
            </a:r>
          </a:p>
          <a:p>
            <a:pPr lvl="1"/>
            <a:r>
              <a:rPr lang="en-US" altLang="en-US" dirty="0"/>
              <a:t>Aldon LM(</a:t>
            </a:r>
            <a:r>
              <a:rPr lang="en-US" altLang="en-US" dirty="0" err="1"/>
              <a:t>i</a:t>
            </a:r>
            <a:r>
              <a:rPr lang="en-US" altLang="en-US" dirty="0"/>
              <a:t>) User Guide - Chapter 5, Additional Actions</a:t>
            </a:r>
          </a:p>
          <a:p>
            <a:pPr lvl="1"/>
            <a:r>
              <a:rPr lang="en-US" altLang="en-US" dirty="0">
                <a:hlinkClick r:id="rId3"/>
              </a:rPr>
              <a:t>www.aldon.com</a:t>
            </a:r>
            <a:r>
              <a:rPr lang="en-US" altLang="en-US" dirty="0"/>
              <a:t> &gt; Customer Login &gt; Training &gt; Training Presentations &gt; Aldon Lifecycle Manager (System </a:t>
            </a:r>
            <a:r>
              <a:rPr lang="en-US" altLang="en-US" dirty="0" err="1"/>
              <a:t>i</a:t>
            </a:r>
            <a:r>
              <a:rPr lang="en-US" altLang="en-US" dirty="0"/>
              <a:t> Edition) &gt; Retiring Objects</a:t>
            </a:r>
          </a:p>
        </p:txBody>
      </p:sp>
    </p:spTree>
    <p:extLst>
      <p:ext uri="{BB962C8B-B14F-4D97-AF65-F5344CB8AC3E}">
        <p14:creationId xmlns:p14="http://schemas.microsoft.com/office/powerpoint/2010/main" val="3106583213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WordArt 2"/>
          <p:cNvSpPr>
            <a:spLocks noChangeArrowheads="1" noChangeShapeType="1"/>
          </p:cNvSpPr>
          <p:nvPr/>
        </p:nvSpPr>
        <p:spPr bwMode="auto">
          <a:xfrm rot="5400000">
            <a:off x="4834891" y="1493520"/>
            <a:ext cx="5212080" cy="5859781"/>
          </a:xfrm>
          <a:prstGeom prst="rect">
            <a:avLst/>
          </a:prstGeom>
        </p:spPr>
        <p:txBody>
          <a:bodyPr vert="wordArtVert"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13700" kern="10">
                <a:ln w="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CCFFFF">
                    <a:alpha val="50000"/>
                  </a:srgbClr>
                </a:solidFill>
                <a:effectLst>
                  <a:outerShdw dist="53882" dir="2700000" algn="ctr" rotWithShape="0">
                    <a:srgbClr val="CBCBCB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78211" name="Rectangle 3"/>
          <p:cNvSpPr>
            <a:spLocks noChangeArrowheads="1"/>
          </p:cNvSpPr>
          <p:nvPr/>
        </p:nvSpPr>
        <p:spPr bwMode="auto">
          <a:xfrm>
            <a:off x="4366261" y="2583816"/>
            <a:ext cx="608584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342900" indent="-342900">
              <a:lnSpc>
                <a:spcPts val="3200"/>
              </a:lnSpc>
              <a:buClr>
                <a:srgbClr val="00578E"/>
              </a:buClr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algn="ctr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143000" indent="-228600" algn="ctr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600200" indent="-228600" algn="ctr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6900" dirty="0">
                <a:solidFill>
                  <a:schemeClr val="accent2"/>
                </a:solidFill>
              </a:rPr>
              <a:t>	Why does my compile fail?</a:t>
            </a:r>
          </a:p>
        </p:txBody>
      </p:sp>
      <p:sp>
        <p:nvSpPr>
          <p:cNvPr id="478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FAQ	</a:t>
            </a:r>
          </a:p>
        </p:txBody>
      </p:sp>
    </p:spTree>
    <p:extLst>
      <p:ext uri="{BB962C8B-B14F-4D97-AF65-F5344CB8AC3E}">
        <p14:creationId xmlns:p14="http://schemas.microsoft.com/office/powerpoint/2010/main" val="14762730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Troubleshooting compile failures…</a:t>
            </a:r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Does it compile successfully when run completely outside of Aldon LM(</a:t>
            </a:r>
            <a:r>
              <a:rPr lang="en-US" altLang="en-US" dirty="0" err="1">
                <a:solidFill>
                  <a:srgbClr val="0070C0"/>
                </a:solidFill>
              </a:rPr>
              <a:t>i</a:t>
            </a:r>
            <a:r>
              <a:rPr lang="en-US" altLang="en-US" dirty="0">
                <a:solidFill>
                  <a:srgbClr val="0070C0"/>
                </a:solidFill>
              </a:rPr>
              <a:t>)?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/>
              <a:t>No.    Guess what?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/>
              <a:t>Yes.   The most common reason for compile failures is missing objects due to library list issues</a:t>
            </a:r>
          </a:p>
        </p:txBody>
      </p:sp>
    </p:spTree>
    <p:extLst>
      <p:ext uri="{BB962C8B-B14F-4D97-AF65-F5344CB8AC3E}">
        <p14:creationId xmlns:p14="http://schemas.microsoft.com/office/powerpoint/2010/main" val="62137862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2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Troubleshooting compile failures… </a:t>
            </a:r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1343661" y="4221480"/>
            <a:ext cx="8511539" cy="170155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QA libraries: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Library . . . . . . :   BASEQA </a:t>
            </a:r>
          </a:p>
          <a:p>
            <a:r>
              <a:rPr lang="en-US" altLang="en-US" sz="1700" b="1">
                <a:latin typeface="Courier New" pitchFamily="49" charset="0"/>
              </a:rPr>
              <a:t> </a:t>
            </a:r>
          </a:p>
          <a:p>
            <a:r>
              <a:rPr lang="en-US" altLang="en-US" sz="1700" b="1">
                <a:latin typeface="Courier New" pitchFamily="49" charset="0"/>
              </a:rPr>
              <a:t>Production libraries: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Library . . . . . 01:   BASEPDNF    03:   BASEPDNS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02:   BASEPDNO                                                          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1221742" y="3729990"/>
            <a:ext cx="3264617" cy="54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altLang="en-US" sz="2700" b="1" dirty="0">
                <a:solidFill>
                  <a:srgbClr val="7F3FBF"/>
                </a:solidFill>
                <a:latin typeface="Arial" charset="0"/>
              </a:rPr>
              <a:t>Release Definition</a:t>
            </a: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1343661" y="3248026"/>
            <a:ext cx="1584960" cy="398144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 JONP</a:t>
            </a:r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1343661" y="6381116"/>
            <a:ext cx="4267200" cy="117833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 Initial library list:  </a:t>
            </a:r>
          </a:p>
          <a:p>
            <a:r>
              <a:rPr lang="en-US" altLang="en-US" sz="1700" b="1">
                <a:latin typeface="Courier New" pitchFamily="49" charset="0"/>
              </a:rPr>
              <a:t>   ACMSLIB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QGPL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QTEMP</a:t>
            </a: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1221742" y="5880736"/>
            <a:ext cx="6547695" cy="54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altLang="en-US" sz="2700" b="1">
                <a:solidFill>
                  <a:srgbClr val="7F3FBF"/>
                </a:solidFill>
                <a:latin typeface="Arial" charset="0"/>
              </a:rPr>
              <a:t>INLLIBL from JOBD defined to release</a:t>
            </a:r>
          </a:p>
        </p:txBody>
      </p:sp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1221741" y="2787016"/>
            <a:ext cx="3206909" cy="54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altLang="en-US" sz="2700" b="1">
                <a:solidFill>
                  <a:srgbClr val="7F3FBF"/>
                </a:solidFill>
                <a:latin typeface="Arial" charset="0"/>
              </a:rPr>
              <a:t>Developer Library</a:t>
            </a: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1203961" y="1646836"/>
            <a:ext cx="12037061" cy="10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5000"/>
              </a:lnSpc>
              <a:buClr>
                <a:schemeClr val="accent2"/>
              </a:buClr>
              <a:buFontTx/>
              <a:buChar char="•"/>
            </a:pPr>
            <a:r>
              <a:rPr lang="en-US" altLang="en-US" sz="3100">
                <a:solidFill>
                  <a:schemeClr val="accent2"/>
                </a:solidFill>
                <a:latin typeface="Arial" charset="0"/>
              </a:rPr>
              <a:t>Set interactive library list using ACMSLIBL command and try compiling outside of Aldon LM(i)</a:t>
            </a:r>
          </a:p>
        </p:txBody>
      </p: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10304782" y="3963187"/>
            <a:ext cx="3024166" cy="3271219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r>
              <a:rPr lang="en-US" altLang="en-US" sz="1700">
                <a:latin typeface="Courier New" pitchFamily="49" charset="0"/>
              </a:rPr>
              <a:t> </a:t>
            </a:r>
            <a:r>
              <a:rPr lang="en-US" altLang="en-US" sz="1700" b="1">
                <a:latin typeface="Courier New" pitchFamily="49" charset="0"/>
              </a:rPr>
              <a:t>Edit Library List </a:t>
            </a:r>
          </a:p>
          <a:p>
            <a:r>
              <a:rPr lang="en-US" altLang="en-US" sz="1700" b="1">
                <a:latin typeface="Courier New" pitchFamily="49" charset="0"/>
              </a:rPr>
              <a:t>Sequence            </a:t>
            </a:r>
          </a:p>
          <a:p>
            <a:r>
              <a:rPr lang="en-US" altLang="en-US" sz="1700" b="1">
                <a:latin typeface="Courier New" pitchFamily="49" charset="0"/>
              </a:rPr>
              <a:t> Number    Library </a:t>
            </a:r>
          </a:p>
          <a:p>
            <a:r>
              <a:rPr lang="en-US" altLang="en-US" sz="1700" b="1">
                <a:latin typeface="Courier New" pitchFamily="49" charset="0"/>
              </a:rPr>
              <a:t>    0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10      JONP    </a:t>
            </a:r>
          </a:p>
          <a:p>
            <a:r>
              <a:rPr lang="en-US" altLang="en-US" sz="1700" b="1">
                <a:latin typeface="Courier New" pitchFamily="49" charset="0"/>
              </a:rPr>
              <a:t>   20      BASEQA  </a:t>
            </a:r>
          </a:p>
          <a:p>
            <a:r>
              <a:rPr lang="en-US" altLang="en-US" sz="1700" b="1">
                <a:latin typeface="Courier New" pitchFamily="49" charset="0"/>
              </a:rPr>
              <a:t>   30      BASEPDNF</a:t>
            </a:r>
          </a:p>
          <a:p>
            <a:r>
              <a:rPr lang="en-US" altLang="en-US" sz="1700" b="1">
                <a:latin typeface="Courier New" pitchFamily="49" charset="0"/>
              </a:rPr>
              <a:t>   40      BASEPDNO</a:t>
            </a:r>
          </a:p>
          <a:p>
            <a:r>
              <a:rPr lang="en-US" altLang="en-US" sz="1700" b="1">
                <a:latin typeface="Courier New" pitchFamily="49" charset="0"/>
              </a:rPr>
              <a:t>   50      BASEPDNS</a:t>
            </a:r>
          </a:p>
          <a:p>
            <a:r>
              <a:rPr lang="en-US" altLang="en-US" sz="1700" b="1">
                <a:latin typeface="Courier New" pitchFamily="49" charset="0"/>
              </a:rPr>
              <a:t>   60      ACMSLIB </a:t>
            </a:r>
          </a:p>
          <a:p>
            <a:r>
              <a:rPr lang="en-US" altLang="en-US" sz="1700" b="1">
                <a:latin typeface="Courier New" pitchFamily="49" charset="0"/>
              </a:rPr>
              <a:t>   70      QGPL      </a:t>
            </a:r>
          </a:p>
          <a:p>
            <a:r>
              <a:rPr lang="en-US" altLang="en-US" sz="1700" b="1">
                <a:latin typeface="Courier New" pitchFamily="49" charset="0"/>
              </a:rPr>
              <a:t>   80      QTEMP</a:t>
            </a:r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10243822" y="2506124"/>
            <a:ext cx="3164840" cy="1378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pPr algn="ctr"/>
            <a:r>
              <a:rPr lang="en-US" altLang="en-US" sz="2700" b="1" dirty="0">
                <a:solidFill>
                  <a:srgbClr val="CC0066"/>
                </a:solidFill>
                <a:latin typeface="Arial" charset="0"/>
              </a:rPr>
              <a:t>Resulting</a:t>
            </a:r>
          </a:p>
          <a:p>
            <a:pPr algn="ctr"/>
            <a:r>
              <a:rPr lang="en-US" altLang="en-US" sz="2700" b="1" dirty="0">
                <a:solidFill>
                  <a:srgbClr val="CC0066"/>
                </a:solidFill>
                <a:latin typeface="Arial" charset="0"/>
              </a:rPr>
              <a:t>Library</a:t>
            </a:r>
          </a:p>
          <a:p>
            <a:pPr algn="ctr"/>
            <a:r>
              <a:rPr lang="en-US" altLang="en-US" sz="2700" b="1" dirty="0">
                <a:solidFill>
                  <a:srgbClr val="CC0066"/>
                </a:solidFill>
                <a:latin typeface="Arial" charset="0"/>
              </a:rPr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7027463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6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Troubleshooting compile failures</a:t>
            </a:r>
          </a:p>
        </p:txBody>
      </p:sp>
      <p:sp>
        <p:nvSpPr>
          <p:cNvPr id="194567" name="Rectangle 2055"/>
          <p:cNvSpPr>
            <a:spLocks noGrp="1" noChangeArrowheads="1"/>
          </p:cNvSpPr>
          <p:nvPr>
            <p:ph type="body" idx="1"/>
          </p:nvPr>
        </p:nvSpPr>
        <p:spPr>
          <a:xfrm>
            <a:off x="767081" y="1645920"/>
            <a:ext cx="12738101" cy="576072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Does it compile outside of Aldon LM(</a:t>
            </a:r>
            <a:r>
              <a:rPr lang="en-US" altLang="en-US" sz="3400" dirty="0" err="1">
                <a:solidFill>
                  <a:srgbClr val="0070C0"/>
                </a:solidFill>
              </a:rPr>
              <a:t>i</a:t>
            </a:r>
            <a:r>
              <a:rPr lang="en-US" altLang="en-US" sz="3400" dirty="0">
                <a:solidFill>
                  <a:srgbClr val="0070C0"/>
                </a:solidFill>
              </a:rPr>
              <a:t>) with the library list set by ACMSLIBL?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3100" dirty="0"/>
              <a:t>Yes.  Check for Aldon LM(</a:t>
            </a:r>
            <a:r>
              <a:rPr lang="en-US" altLang="en-US" sz="3100" dirty="0" err="1"/>
              <a:t>i</a:t>
            </a:r>
            <a:r>
              <a:rPr lang="en-US" altLang="en-US" sz="3100" dirty="0"/>
              <a:t>) create overrides using option 15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sz="2600" dirty="0"/>
              <a:t>Could also be missing necessary ones, such as a binding directory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3100" dirty="0"/>
              <a:t>No.  Identify differences between your library list and ours.  Could be problems such as: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sz="2600" dirty="0"/>
              <a:t>Missing libraries with requisite objects...  add these to the Aldon LM(</a:t>
            </a:r>
            <a:r>
              <a:rPr lang="en-US" altLang="en-US" sz="2600" dirty="0" err="1"/>
              <a:t>i</a:t>
            </a:r>
            <a:r>
              <a:rPr lang="en-US" altLang="en-US" sz="2600" dirty="0"/>
              <a:t>) job description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sz="2600" dirty="0"/>
              <a:t>Promoting to ITG, but a necessary object is in DVP…  Promote the required object first</a:t>
            </a:r>
          </a:p>
        </p:txBody>
      </p:sp>
    </p:spTree>
    <p:extLst>
      <p:ext uri="{BB962C8B-B14F-4D97-AF65-F5344CB8AC3E}">
        <p14:creationId xmlns:p14="http://schemas.microsoft.com/office/powerpoint/2010/main" val="158037011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WordArt 2"/>
          <p:cNvSpPr>
            <a:spLocks noChangeArrowheads="1" noChangeShapeType="1"/>
          </p:cNvSpPr>
          <p:nvPr/>
        </p:nvSpPr>
        <p:spPr bwMode="auto">
          <a:xfrm rot="5400000">
            <a:off x="4834891" y="1493520"/>
            <a:ext cx="5212080" cy="5859781"/>
          </a:xfrm>
          <a:prstGeom prst="rect">
            <a:avLst/>
          </a:prstGeom>
        </p:spPr>
        <p:txBody>
          <a:bodyPr vert="wordArtVert"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13700" kern="10">
                <a:ln w="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CCFFFF">
                    <a:alpha val="50000"/>
                  </a:srgbClr>
                </a:solidFill>
                <a:effectLst>
                  <a:outerShdw dist="53882" dir="2700000" algn="ctr" rotWithShape="0">
                    <a:srgbClr val="CBCBCB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80259" name="Rectangle 3"/>
          <p:cNvSpPr>
            <a:spLocks noChangeArrowheads="1"/>
          </p:cNvSpPr>
          <p:nvPr/>
        </p:nvSpPr>
        <p:spPr bwMode="auto">
          <a:xfrm>
            <a:off x="2016763" y="2094866"/>
            <a:ext cx="11051538" cy="383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342900" indent="-342900">
              <a:lnSpc>
                <a:spcPts val="3200"/>
              </a:lnSpc>
              <a:buClr>
                <a:srgbClr val="00578E"/>
              </a:buClr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algn="ctr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143000" indent="-228600" algn="ctr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600200" indent="-228600" algn="ctr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6900" dirty="0">
                <a:solidFill>
                  <a:schemeClr val="accent2"/>
                </a:solidFill>
              </a:rPr>
              <a:t>	Why is Aldon LM(</a:t>
            </a:r>
            <a:r>
              <a:rPr lang="en-US" altLang="en-US" sz="6900" dirty="0" err="1">
                <a:solidFill>
                  <a:schemeClr val="accent2"/>
                </a:solidFill>
              </a:rPr>
              <a:t>i</a:t>
            </a:r>
            <a:r>
              <a:rPr lang="en-US" altLang="en-US" sz="6900" dirty="0">
                <a:solidFill>
                  <a:schemeClr val="accent2"/>
                </a:solidFill>
              </a:rPr>
              <a:t>) putting objects in the wrong place and how can I correct the situation?</a:t>
            </a:r>
          </a:p>
        </p:txBody>
      </p:sp>
      <p:sp>
        <p:nvSpPr>
          <p:cNvPr id="480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FAQ	</a:t>
            </a:r>
          </a:p>
        </p:txBody>
      </p:sp>
    </p:spTree>
    <p:extLst>
      <p:ext uri="{BB962C8B-B14F-4D97-AF65-F5344CB8AC3E}">
        <p14:creationId xmlns:p14="http://schemas.microsoft.com/office/powerpoint/2010/main" val="31263312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00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an object’s “place” is defined </a:t>
            </a:r>
          </a:p>
        </p:txBody>
      </p:sp>
      <p:sp>
        <p:nvSpPr>
          <p:cNvPr id="34100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1097280" y="1455420"/>
            <a:ext cx="12435840" cy="28575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600" dirty="0">
                <a:solidFill>
                  <a:srgbClr val="0070C0"/>
                </a:solidFill>
              </a:rPr>
              <a:t>Aldon LM(</a:t>
            </a:r>
            <a:r>
              <a:rPr lang="en-US" altLang="en-US" sz="2600" dirty="0" err="1">
                <a:solidFill>
                  <a:srgbClr val="0070C0"/>
                </a:solidFill>
              </a:rPr>
              <a:t>i</a:t>
            </a:r>
            <a:r>
              <a:rPr lang="en-US" altLang="en-US" sz="2600" dirty="0">
                <a:solidFill>
                  <a:srgbClr val="0070C0"/>
                </a:solidFill>
              </a:rPr>
              <a:t>) library groups determine which libraries objects end up in: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300" dirty="0"/>
              <a:t>PDN environment libraries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300" dirty="0"/>
              <a:t>Data set libraries on the host machine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300" dirty="0"/>
              <a:t>Target libraries on remote machines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600" dirty="0">
                <a:solidFill>
                  <a:srgbClr val="0070C0"/>
                </a:solidFill>
              </a:rPr>
              <a:t>Library groups for existing objects are assigned during mapping when the release is first defined to Aldon LM(</a:t>
            </a:r>
            <a:r>
              <a:rPr lang="en-US" altLang="en-US" sz="2600" dirty="0" err="1">
                <a:solidFill>
                  <a:srgbClr val="0070C0"/>
                </a:solidFill>
              </a:rPr>
              <a:t>i</a:t>
            </a:r>
            <a:r>
              <a:rPr lang="en-US" altLang="en-US" sz="26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40996" name="Rectangle 4"/>
          <p:cNvSpPr>
            <a:spLocks noChangeArrowheads="1"/>
          </p:cNvSpPr>
          <p:nvPr/>
        </p:nvSpPr>
        <p:spPr bwMode="auto">
          <a:xfrm>
            <a:off x="543561" y="4762954"/>
            <a:ext cx="12639039" cy="248638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Object . . . . . . . . :   ACTGLP   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Type . . . . . . . . . :   *FILE    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Release  . . . . . . . :   XYZCO/FINANCE/BASE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Ext  Dta           Scan     Object     ---------- Source -------</a:t>
            </a:r>
          </a:p>
          <a:p>
            <a:r>
              <a:rPr lang="en-US" altLang="en-US" sz="1700" b="1">
                <a:latin typeface="Courier New" pitchFamily="49" charset="0"/>
              </a:rPr>
              <a:t>Environment Release Attribute Attr Opt Version   Status   Library    Library    File    Member    </a:t>
            </a:r>
          </a:p>
          <a:p>
            <a:r>
              <a:rPr lang="en-US" altLang="en-US" sz="1700" b="1">
                <a:latin typeface="Courier New" pitchFamily="49" charset="0"/>
              </a:rPr>
              <a:t>=========== ======= ========= ==== === ========  ======== ========== ========== ======= ======</a:t>
            </a:r>
          </a:p>
          <a:p>
            <a:r>
              <a:rPr lang="en-US" altLang="en-US" sz="1700" b="1">
                <a:latin typeface="Courier New" pitchFamily="49" charset="0"/>
              </a:rPr>
              <a:t>PDN         *SAME   PF             KEP 00000007  *CURRENT BASEPDNF   BASEPDNS   QDDSSRC ACTGLP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Object library group:     1  Data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Source library group:     3  Source </a:t>
            </a: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10751820" y="4065906"/>
            <a:ext cx="2438400" cy="65511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Display Attributes</a:t>
            </a:r>
          </a:p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Path: 1, 8</a:t>
            </a:r>
          </a:p>
        </p:txBody>
      </p:sp>
      <p:sp>
        <p:nvSpPr>
          <p:cNvPr id="340998" name="Oval 6"/>
          <p:cNvSpPr>
            <a:spLocks noChangeArrowheads="1"/>
          </p:cNvSpPr>
          <p:nvPr/>
        </p:nvSpPr>
        <p:spPr bwMode="auto">
          <a:xfrm>
            <a:off x="3167380" y="6530305"/>
            <a:ext cx="8900160" cy="748103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94100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9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600" dirty="0"/>
              <a:t>Library groups are mapped to destination libraries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7040" y="1924050"/>
            <a:ext cx="11704320" cy="3320416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CMAPDTALIB         Map Library Groups to Data Set Libraries        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Data set . . . . . . . . :   BASE                            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Text . . . . . . . . . . :   XYZ Finance Application QUA Data Set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Application  . . . . . . :   XYZCO/FINANCE                      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Release  . . . . . . . . :   DELTA1      Environment . . . . . . :   QUA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               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Data set library (Name, *NONE)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                                                   Production  Data Set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Library Group                                       Library     Library +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1  Data                                            BASEPDNF    </a:t>
            </a:r>
            <a:r>
              <a:rPr lang="en-US" altLang="en-US" sz="1700" b="1" u="sng">
                <a:solidFill>
                  <a:schemeClr val="tx1"/>
                </a:solidFill>
                <a:latin typeface="Courier New" pitchFamily="49" charset="0"/>
              </a:rPr>
              <a:t>PDNDTA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2  Object                                          BASEPDNO    </a:t>
            </a:r>
            <a:r>
              <a:rPr lang="en-US" altLang="en-US" sz="1700" b="1" u="sng">
                <a:solidFill>
                  <a:schemeClr val="tx1"/>
                </a:solidFill>
                <a:latin typeface="Courier New" pitchFamily="49" charset="0"/>
              </a:rPr>
              <a:t>*NONE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solidFill>
                  <a:schemeClr val="tx1"/>
                </a:solidFill>
                <a:latin typeface="Courier New" pitchFamily="49" charset="0"/>
              </a:rPr>
              <a:t> 3  Source                                          BASEPDNS    </a:t>
            </a:r>
            <a:r>
              <a:rPr lang="en-US" altLang="en-US" sz="1700" b="1" u="sng">
                <a:solidFill>
                  <a:schemeClr val="tx1"/>
                </a:solidFill>
                <a:latin typeface="Courier New" pitchFamily="49" charset="0"/>
              </a:rPr>
              <a:t>*NONE</a:t>
            </a:r>
            <a:endParaRPr lang="en-US" altLang="en-US" sz="17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2164080" y="4994104"/>
            <a:ext cx="9265920" cy="300960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CMAPINSLGP      Map Library Groups to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Target Libraries</a:t>
            </a:r>
            <a:r>
              <a:rPr lang="en-US" altLang="en-US" sz="1700" b="1">
                <a:solidFill>
                  <a:srgbClr val="FF0000"/>
                </a:solidFill>
                <a:latin typeface="Courier New" pitchFamily="49" charset="0"/>
              </a:rPr>
              <a:t>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Target def.: Name  . . . :   BASE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Release . . :   XYZCO/FINANCE/BASE                           </a:t>
            </a:r>
          </a:p>
          <a:p>
            <a:endParaRPr lang="en-US" altLang="en-US" sz="1700" b="1">
              <a:latin typeface="Courier New" pitchFamily="49" charset="0"/>
            </a:endParaRPr>
          </a:p>
          <a:p>
            <a:r>
              <a:rPr lang="en-US" altLang="en-US" sz="1700" b="1">
                <a:latin typeface="Courier New" pitchFamily="49" charset="0"/>
              </a:rPr>
              <a:t>Target Library (Name, *NONE)                                                                         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Production   Target    </a:t>
            </a:r>
          </a:p>
          <a:p>
            <a:r>
              <a:rPr lang="en-US" altLang="en-US" sz="1700" b="1">
                <a:latin typeface="Courier New" pitchFamily="49" charset="0"/>
              </a:rPr>
              <a:t>Library Group                                Library      Library + </a:t>
            </a:r>
          </a:p>
          <a:p>
            <a:r>
              <a:rPr lang="en-US" altLang="en-US" sz="1700" b="1">
                <a:latin typeface="Courier New" pitchFamily="49" charset="0"/>
              </a:rPr>
              <a:t> 1  Data                                     BASEPDNF     </a:t>
            </a:r>
            <a:r>
              <a:rPr lang="en-US" altLang="en-US" sz="1700" b="1" u="sng">
                <a:latin typeface="Courier New" pitchFamily="49" charset="0"/>
              </a:rPr>
              <a:t>PRODDTA  </a:t>
            </a:r>
            <a:endParaRPr lang="en-US" altLang="en-US" sz="1700" b="1">
              <a:latin typeface="Courier New" pitchFamily="49" charset="0"/>
            </a:endParaRPr>
          </a:p>
          <a:p>
            <a:r>
              <a:rPr lang="en-US" altLang="en-US" sz="1700" b="1">
                <a:latin typeface="Courier New" pitchFamily="49" charset="0"/>
              </a:rPr>
              <a:t> 2  Object                                   BASEPDNO     </a:t>
            </a:r>
            <a:r>
              <a:rPr lang="en-US" altLang="en-US" sz="1700" b="1" u="sng">
                <a:latin typeface="Courier New" pitchFamily="49" charset="0"/>
              </a:rPr>
              <a:t>PRODOBJ</a:t>
            </a:r>
          </a:p>
          <a:p>
            <a:r>
              <a:rPr lang="en-US" altLang="en-US" sz="1700" b="1">
                <a:latin typeface="Courier New" pitchFamily="49" charset="0"/>
              </a:rPr>
              <a:t> 3  Source                                   BASEPDNS     </a:t>
            </a:r>
            <a:r>
              <a:rPr lang="en-US" altLang="en-US" sz="1700" b="1" u="sng">
                <a:latin typeface="Courier New" pitchFamily="49" charset="0"/>
              </a:rPr>
              <a:t>*NONE</a:t>
            </a:r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10962640" y="2476500"/>
            <a:ext cx="2326640" cy="39350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Path: 14, 2, 3, 12</a:t>
            </a:r>
          </a:p>
        </p:txBody>
      </p:sp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411481" y="5985510"/>
            <a:ext cx="2080261" cy="39350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Path: 6, 13, 2, 4</a:t>
            </a:r>
          </a:p>
        </p:txBody>
      </p:sp>
    </p:spTree>
    <p:extLst>
      <p:ext uri="{BB962C8B-B14F-4D97-AF65-F5344CB8AC3E}">
        <p14:creationId xmlns:p14="http://schemas.microsoft.com/office/powerpoint/2010/main" val="9629845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4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 why would objects be in wrong place?</a:t>
            </a:r>
          </a:p>
        </p:txBody>
      </p:sp>
      <p:sp>
        <p:nvSpPr>
          <p:cNvPr id="345095" name="Rectangle 10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Assigned to the wrong library group</a:t>
            </a:r>
          </a:p>
          <a:p>
            <a:pPr>
              <a:lnSpc>
                <a:spcPct val="100000"/>
              </a:lnSpc>
              <a:spcBef>
                <a:spcPct val="40000"/>
              </a:spcBef>
              <a:buFontTx/>
              <a:buNone/>
            </a:pPr>
            <a:r>
              <a:rPr lang="en-US" altLang="en-US" dirty="0">
                <a:solidFill>
                  <a:srgbClr val="0070C0"/>
                </a:solidFill>
              </a:rPr>
              <a:t>	Solution:  Correct the library group assignment with the MOVE function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Mapped to the wrong data set or deployment target library</a:t>
            </a:r>
          </a:p>
          <a:p>
            <a:pPr>
              <a:lnSpc>
                <a:spcPct val="100000"/>
              </a:lnSpc>
              <a:spcBef>
                <a:spcPct val="40000"/>
              </a:spcBef>
              <a:buFontTx/>
              <a:buNone/>
            </a:pPr>
            <a:r>
              <a:rPr lang="en-US" altLang="en-US" dirty="0">
                <a:solidFill>
                  <a:srgbClr val="0070C0"/>
                </a:solidFill>
              </a:rPr>
              <a:t>	Solution:  Correct the library mapping in the data set or target definition </a:t>
            </a:r>
          </a:p>
        </p:txBody>
      </p:sp>
    </p:spTree>
    <p:extLst>
      <p:ext uri="{BB962C8B-B14F-4D97-AF65-F5344CB8AC3E}">
        <p14:creationId xmlns:p14="http://schemas.microsoft.com/office/powerpoint/2010/main" val="221776482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Promotion or deployment problem? </a:t>
            </a:r>
          </a:p>
        </p:txBody>
      </p:sp>
      <p:sp>
        <p:nvSpPr>
          <p:cNvPr id="22631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In distributed environments, the problem most often is in the deployment rather than the promotion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Remember…  promotion and deployment are separate processes, though often run together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Promotion is movement between controlled environments on the Aldon LM(</a:t>
            </a:r>
            <a:r>
              <a:rPr lang="en-US" altLang="en-US" dirty="0" err="1"/>
              <a:t>i</a:t>
            </a:r>
            <a:r>
              <a:rPr lang="en-US" altLang="en-US" dirty="0"/>
              <a:t>) host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Remote deployment sends objects to remote machines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Deployment auto-start steps will not begin unless the promotion completes successfully</a:t>
            </a:r>
          </a:p>
        </p:txBody>
      </p:sp>
    </p:spTree>
    <p:extLst>
      <p:ext uri="{BB962C8B-B14F-4D97-AF65-F5344CB8AC3E}">
        <p14:creationId xmlns:p14="http://schemas.microsoft.com/office/powerpoint/2010/main" val="700949241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MOVE objects to the right library group</a:t>
            </a:r>
          </a:p>
        </p:txBody>
      </p:sp>
      <p:sp>
        <p:nvSpPr>
          <p:cNvPr id="3471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57188" y="1630364"/>
            <a:ext cx="12728575" cy="569904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Option 9 - Move (a single object)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Change object or source library group assignment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If the new library group is associated with a different library, the object or source will actually be moved to the new PDN environment library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Move source to a different source file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Option 29 - Move (a group of objects)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dirty="0"/>
              <a:t>Change library group for groups of objects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Tx/>
              <a:buNone/>
            </a:pPr>
            <a:r>
              <a:rPr lang="en-US" altLang="en-US" dirty="0"/>
              <a:t>	</a:t>
            </a:r>
            <a:r>
              <a:rPr lang="en-US" altLang="en-US" sz="2900" dirty="0">
                <a:solidFill>
                  <a:srgbClr val="0070C0"/>
                </a:solidFill>
              </a:rPr>
              <a:t>NOTE:  Aldon LM(</a:t>
            </a:r>
            <a:r>
              <a:rPr lang="en-US" altLang="en-US" sz="2900" dirty="0" err="1">
                <a:solidFill>
                  <a:srgbClr val="0070C0"/>
                </a:solidFill>
              </a:rPr>
              <a:t>i</a:t>
            </a:r>
            <a:r>
              <a:rPr lang="en-US" altLang="en-US" sz="2900" dirty="0">
                <a:solidFill>
                  <a:srgbClr val="0070C0"/>
                </a:solidFill>
              </a:rPr>
              <a:t>) never moves objects or source in target or data set libraries</a:t>
            </a:r>
          </a:p>
        </p:txBody>
      </p:sp>
    </p:spTree>
    <p:extLst>
      <p:ext uri="{BB962C8B-B14F-4D97-AF65-F5344CB8AC3E}">
        <p14:creationId xmlns:p14="http://schemas.microsoft.com/office/powerpoint/2010/main" val="879663920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1005841" y="3943350"/>
            <a:ext cx="10779494" cy="3794439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 CSPFLIBGRP                  Specify Library Groups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Type changes and additions, press Enter.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To add or change a library group, type new information.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To delete a library group, space over Text and Library.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Library group assignment . . . .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LIBGRPEXIT</a:t>
            </a:r>
            <a:r>
              <a:rPr lang="en-US" altLang="en-US" sz="1700" b="1">
                <a:latin typeface="Courier New" pitchFamily="49" charset="0"/>
              </a:rPr>
              <a:t>     *MAP, *PROMPT, exit program</a:t>
            </a:r>
          </a:p>
          <a:p>
            <a:r>
              <a:rPr lang="en-US" altLang="en-US" sz="1700" b="1">
                <a:latin typeface="Courier New" pitchFamily="49" charset="0"/>
              </a:rPr>
              <a:t>     If exit program, library . . .  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QGPL   </a:t>
            </a:r>
            <a:r>
              <a:rPr lang="en-US" altLang="en-US" sz="1700" b="1">
                <a:latin typeface="Courier New" pitchFamily="49" charset="0"/>
              </a:rPr>
              <a:t>      Name, *LIBL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Library Group                                            Production            </a:t>
            </a:r>
          </a:p>
          <a:p>
            <a:r>
              <a:rPr lang="en-US" altLang="en-US" sz="1700" b="1">
                <a:latin typeface="Courier New" pitchFamily="49" charset="0"/>
              </a:rPr>
              <a:t> Nbr  Identifying Text                                    Library +   More:   + </a:t>
            </a:r>
          </a:p>
          <a:p>
            <a:r>
              <a:rPr lang="en-US" altLang="en-US" sz="1700" b="1">
                <a:latin typeface="Courier New" pitchFamily="49" charset="0"/>
              </a:rPr>
              <a:t>   1  Data                                                BASEPDNF    Name      </a:t>
            </a:r>
          </a:p>
          <a:p>
            <a:r>
              <a:rPr lang="en-US" altLang="en-US" sz="1700" b="1">
                <a:latin typeface="Courier New" pitchFamily="49" charset="0"/>
              </a:rPr>
              <a:t>   2  Object                                              BASEPDNO    Name      </a:t>
            </a:r>
          </a:p>
          <a:p>
            <a:r>
              <a:rPr lang="en-US" altLang="en-US" sz="1700" b="1">
                <a:latin typeface="Courier New" pitchFamily="49" charset="0"/>
              </a:rPr>
              <a:t>   3  Source                                              BASEPDNS    Name      </a:t>
            </a:r>
          </a:p>
        </p:txBody>
      </p:sp>
      <p:sp>
        <p:nvSpPr>
          <p:cNvPr id="34919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Library groups for new objects</a:t>
            </a:r>
          </a:p>
        </p:txBody>
      </p:sp>
      <p:sp>
        <p:nvSpPr>
          <p:cNvPr id="34919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1097280" y="1691640"/>
            <a:ext cx="12435840" cy="201168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600" dirty="0">
                <a:solidFill>
                  <a:srgbClr val="0070C0"/>
                </a:solidFill>
              </a:rPr>
              <a:t>Prevent errors in the first place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300" dirty="0"/>
              <a:t>Automate library group assignment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sz="2000" dirty="0"/>
              <a:t>Rules programmed into a library exit program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sz="2000" dirty="0"/>
              <a:t>Sample code in ACMSUSER/USEREXIT</a:t>
            </a:r>
          </a:p>
          <a:p>
            <a:pPr lvl="2">
              <a:lnSpc>
                <a:spcPct val="100000"/>
              </a:lnSpc>
              <a:spcBef>
                <a:spcPct val="30000"/>
              </a:spcBef>
            </a:pPr>
            <a:r>
              <a:rPr lang="en-US" altLang="en-US" sz="2000" dirty="0"/>
              <a:t>Enter library group exit program in release definition</a:t>
            </a:r>
          </a:p>
        </p:txBody>
      </p:sp>
      <p:sp>
        <p:nvSpPr>
          <p:cNvPr id="349189" name="Oval 5"/>
          <p:cNvSpPr>
            <a:spLocks noChangeArrowheads="1"/>
          </p:cNvSpPr>
          <p:nvPr/>
        </p:nvSpPr>
        <p:spPr bwMode="auto">
          <a:xfrm>
            <a:off x="5554981" y="5415717"/>
            <a:ext cx="2194560" cy="74810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endParaRPr lang="en-US"/>
          </a:p>
        </p:txBody>
      </p:sp>
      <p:sp>
        <p:nvSpPr>
          <p:cNvPr id="349190" name="Line 6"/>
          <p:cNvSpPr>
            <a:spLocks noChangeShapeType="1"/>
          </p:cNvSpPr>
          <p:nvPr/>
        </p:nvSpPr>
        <p:spPr bwMode="auto">
          <a:xfrm>
            <a:off x="5397500" y="3670840"/>
            <a:ext cx="723900" cy="17448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endParaRPr lang="en-US"/>
          </a:p>
        </p:txBody>
      </p:sp>
      <p:sp>
        <p:nvSpPr>
          <p:cNvPr id="349191" name="Text Box 7"/>
          <p:cNvSpPr txBox="1">
            <a:spLocks noChangeArrowheads="1"/>
          </p:cNvSpPr>
          <p:nvPr/>
        </p:nvSpPr>
        <p:spPr bwMode="auto">
          <a:xfrm>
            <a:off x="9918701" y="3474086"/>
            <a:ext cx="1877059" cy="39350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Path: 13, 2, 3</a:t>
            </a:r>
          </a:p>
        </p:txBody>
      </p:sp>
    </p:spTree>
    <p:extLst>
      <p:ext uri="{BB962C8B-B14F-4D97-AF65-F5344CB8AC3E}">
        <p14:creationId xmlns:p14="http://schemas.microsoft.com/office/powerpoint/2010/main" val="1579772286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ChangeArrowheads="1"/>
          </p:cNvSpPr>
          <p:nvPr/>
        </p:nvSpPr>
        <p:spPr bwMode="auto">
          <a:xfrm>
            <a:off x="1563693" y="918846"/>
            <a:ext cx="9066207" cy="722376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  </a:t>
            </a:r>
            <a:r>
              <a:rPr lang="en-US" altLang="en-US" sz="1400" b="1">
                <a:latin typeface="Courier New" pitchFamily="49" charset="0"/>
              </a:rPr>
              <a:t>Columns . . . :    1  71           Browse                       QGPL/USEREXIT</a:t>
            </a:r>
          </a:p>
          <a:p>
            <a:r>
              <a:rPr lang="en-US" altLang="en-US" sz="1400" b="1">
                <a:latin typeface="Courier New" pitchFamily="49" charset="0"/>
              </a:rPr>
              <a:t> SEU==&gt;                                                              LIBGRPEXIT</a:t>
            </a:r>
          </a:p>
          <a:p>
            <a:r>
              <a:rPr lang="en-US" altLang="en-US" sz="1400" b="1">
                <a:latin typeface="Courier New" pitchFamily="49" charset="0"/>
              </a:rPr>
              <a:t> FMT **  ...+... 1 ...+... 2 ...+... 3 ...+... 4 ...+... 5 ...+... 6 ...+... 7 </a:t>
            </a:r>
          </a:p>
          <a:p>
            <a:r>
              <a:rPr lang="en-US" altLang="en-US" sz="1400" b="1">
                <a:latin typeface="Courier New" pitchFamily="49" charset="0"/>
              </a:rPr>
              <a:t>0015.00 /*  This program will assign library groups according to the   */      </a:t>
            </a:r>
          </a:p>
          <a:p>
            <a:r>
              <a:rPr lang="en-US" altLang="en-US" sz="1400" b="1">
                <a:latin typeface="Courier New" pitchFamily="49" charset="0"/>
              </a:rPr>
              <a:t>0016.00 /*  following rules:                                           */      </a:t>
            </a:r>
          </a:p>
          <a:p>
            <a:r>
              <a:rPr lang="en-US" altLang="en-US" sz="1400" b="1">
                <a:latin typeface="Courier New" pitchFamily="49" charset="0"/>
              </a:rPr>
              <a:t>0017.00 /*    Library group 1:  Physical and logical files only        */      </a:t>
            </a:r>
          </a:p>
          <a:p>
            <a:r>
              <a:rPr lang="en-US" altLang="en-US" sz="1400" b="1">
                <a:latin typeface="Courier New" pitchFamily="49" charset="0"/>
              </a:rPr>
              <a:t>0018.00 /*    Library group 2:  All other objects                      */      </a:t>
            </a:r>
          </a:p>
          <a:p>
            <a:r>
              <a:rPr lang="en-US" altLang="en-US" sz="1400" b="1">
                <a:latin typeface="Courier New" pitchFamily="49" charset="0"/>
              </a:rPr>
              <a:t>0019.00 /*    Library group 3:  All source                             */      </a:t>
            </a:r>
          </a:p>
          <a:p>
            <a:r>
              <a:rPr lang="en-US" altLang="en-US" sz="1400" b="1">
                <a:latin typeface="Courier New" pitchFamily="49" charset="0"/>
              </a:rPr>
              <a:t>0020.00 /*                                                             */      </a:t>
            </a:r>
          </a:p>
          <a:p>
            <a:endParaRPr lang="en-US" altLang="en-US" sz="1400" b="1">
              <a:latin typeface="Courier New" pitchFamily="49" charset="0"/>
            </a:endParaRPr>
          </a:p>
          <a:p>
            <a:r>
              <a:rPr lang="en-US" altLang="en-US" sz="1400" b="1">
                <a:latin typeface="Courier New" pitchFamily="49" charset="0"/>
              </a:rPr>
              <a:t>0028.00              PGM        PARM(&amp;OBJNAME &amp;OBJTYPE +                       </a:t>
            </a:r>
          </a:p>
          <a:p>
            <a:r>
              <a:rPr lang="en-US" altLang="en-US" sz="1400" b="1">
                <a:latin typeface="Courier New" pitchFamily="49" charset="0"/>
              </a:rPr>
              <a:t>0029.00                              &amp;OBJATTR &amp;OBJEXTA &amp;DATAOBJ +              </a:t>
            </a:r>
          </a:p>
          <a:p>
            <a:r>
              <a:rPr lang="en-US" altLang="en-US" sz="1400" b="1">
                <a:latin typeface="Courier New" pitchFamily="49" charset="0"/>
              </a:rPr>
              <a:t>0030.00                              &amp;GRP &amp;PRD &amp;REL &amp;PNTOBJLGP +               </a:t>
            </a:r>
          </a:p>
          <a:p>
            <a:r>
              <a:rPr lang="en-US" altLang="en-US" sz="1400" b="1">
                <a:latin typeface="Courier New" pitchFamily="49" charset="0"/>
              </a:rPr>
              <a:t>0031.00                              &amp;PNTSRCLGP &amp;VLDLIBGRP +                   </a:t>
            </a:r>
          </a:p>
          <a:p>
            <a:r>
              <a:rPr lang="en-US" altLang="en-US" sz="1400" b="1">
                <a:latin typeface="Courier New" pitchFamily="49" charset="0"/>
              </a:rPr>
              <a:t>0032.00                              &amp;OUTOBJLGP &amp;OUTSRCLGP) </a:t>
            </a:r>
          </a:p>
          <a:p>
            <a:endParaRPr lang="en-US" altLang="en-US" sz="1400" b="1">
              <a:latin typeface="Courier New" pitchFamily="49" charset="0"/>
            </a:endParaRPr>
          </a:p>
          <a:p>
            <a:r>
              <a:rPr lang="en-US" altLang="en-US" sz="1400" b="1">
                <a:latin typeface="Courier New" pitchFamily="49" charset="0"/>
              </a:rPr>
              <a:t>0070.00                                                                  </a:t>
            </a:r>
          </a:p>
          <a:p>
            <a:r>
              <a:rPr lang="en-US" altLang="en-US" sz="1400" b="1">
                <a:latin typeface="Courier New" pitchFamily="49" charset="0"/>
              </a:rPr>
              <a:t>0071.00              CHGVAR     VAR(&amp;OUTSRCLGP) VALUE('03')              </a:t>
            </a:r>
          </a:p>
          <a:p>
            <a:r>
              <a:rPr lang="en-US" altLang="en-US" sz="1400" b="1">
                <a:latin typeface="Courier New" pitchFamily="49" charset="0"/>
              </a:rPr>
              <a:t>0072.00                                                                  </a:t>
            </a:r>
          </a:p>
          <a:p>
            <a:r>
              <a:rPr lang="en-US" altLang="en-US" sz="1400" b="1">
                <a:latin typeface="Courier New" pitchFamily="49" charset="0"/>
              </a:rPr>
              <a:t>0073.00              CHGVAR     VAR(&amp;OUTOBJLGP) VALUE('02')              </a:t>
            </a:r>
          </a:p>
          <a:p>
            <a:r>
              <a:rPr lang="en-US" altLang="en-US" sz="1400" b="1">
                <a:latin typeface="Courier New" pitchFamily="49" charset="0"/>
              </a:rPr>
              <a:t>0074.00              IF         COND(((&amp;OBJTYPE = '*FILE   ') &amp; +        </a:t>
            </a:r>
          </a:p>
          <a:p>
            <a:r>
              <a:rPr lang="en-US" altLang="en-US" sz="1400" b="1">
                <a:latin typeface="Courier New" pitchFamily="49" charset="0"/>
              </a:rPr>
              <a:t>0075.00                                 (&amp;OBJATTR = 'PF        ')) | +   </a:t>
            </a:r>
          </a:p>
          <a:p>
            <a:r>
              <a:rPr lang="en-US" altLang="en-US" sz="1400" b="1">
                <a:latin typeface="Courier New" pitchFamily="49" charset="0"/>
              </a:rPr>
              <a:t>0076.00                              ((&amp;OBJTYPE = '*FILE   ') &amp; +        </a:t>
            </a:r>
          </a:p>
          <a:p>
            <a:r>
              <a:rPr lang="en-US" altLang="en-US" sz="1400" b="1">
                <a:latin typeface="Courier New" pitchFamily="49" charset="0"/>
              </a:rPr>
              <a:t>0077.00                                 (&amp;OBJATTR = 'LF        ')) | +   </a:t>
            </a:r>
          </a:p>
          <a:p>
            <a:r>
              <a:rPr lang="en-US" altLang="en-US" sz="1400" b="1">
                <a:latin typeface="Courier New" pitchFamily="49" charset="0"/>
              </a:rPr>
              <a:t>0078.00                              (&amp;OBJTYPE = '*TABLE  ') | +         </a:t>
            </a:r>
          </a:p>
          <a:p>
            <a:r>
              <a:rPr lang="en-US" altLang="en-US" sz="1400" b="1">
                <a:latin typeface="Courier New" pitchFamily="49" charset="0"/>
              </a:rPr>
              <a:t>0079.00                              (&amp;OBJTYPE = '*VIEW   ') | +         </a:t>
            </a:r>
          </a:p>
          <a:p>
            <a:r>
              <a:rPr lang="en-US" altLang="en-US" sz="1400" b="1">
                <a:latin typeface="Courier New" pitchFamily="49" charset="0"/>
              </a:rPr>
              <a:t>0080.00                              (&amp;OBJTYPE = '*INDEX  ') | +         </a:t>
            </a:r>
          </a:p>
          <a:p>
            <a:r>
              <a:rPr lang="en-US" altLang="en-US" sz="1400" b="1">
                <a:latin typeface="Courier New" pitchFamily="49" charset="0"/>
              </a:rPr>
              <a:t>0081.00                              (&amp;OBJTYPE = '*TRIGGER')) THEN( +    </a:t>
            </a:r>
          </a:p>
          <a:p>
            <a:r>
              <a:rPr lang="en-US" altLang="en-US" sz="1400" b="1">
                <a:latin typeface="Courier New" pitchFamily="49" charset="0"/>
              </a:rPr>
              <a:t>0082.00                           CHGVAR +                               </a:t>
            </a:r>
          </a:p>
          <a:p>
            <a:r>
              <a:rPr lang="en-US" altLang="en-US" sz="1400" b="1">
                <a:latin typeface="Courier New" pitchFamily="49" charset="0"/>
              </a:rPr>
              <a:t>0083.00                           VAR(&amp;OUTOBJLGP) VALUE('01'))           </a:t>
            </a:r>
          </a:p>
          <a:p>
            <a:r>
              <a:rPr lang="en-US" altLang="en-US" sz="1400" b="1">
                <a:latin typeface="Courier New" pitchFamily="49" charset="0"/>
              </a:rPr>
              <a:t>0084.00 </a:t>
            </a:r>
          </a:p>
          <a:p>
            <a:r>
              <a:rPr lang="en-US" altLang="en-US" sz="1400" b="1">
                <a:latin typeface="Courier New" pitchFamily="49" charset="0"/>
              </a:rPr>
              <a:t>0085.00              IF         COND(&amp;OBJTYPE = '*SRCMBR ') THEN(CHGVAR +   </a:t>
            </a:r>
          </a:p>
          <a:p>
            <a:r>
              <a:rPr lang="en-US" altLang="en-US" sz="1400" b="1">
                <a:latin typeface="Courier New" pitchFamily="49" charset="0"/>
              </a:rPr>
              <a:t>0086.00                           VAR(&amp;OUTOBJLGP) VALUE('03')) 00 </a:t>
            </a:r>
          </a:p>
        </p:txBody>
      </p:sp>
      <p:sp>
        <p:nvSpPr>
          <p:cNvPr id="351239" name="Rectangle 7"/>
          <p:cNvSpPr>
            <a:spLocks noGrp="1" noChangeArrowheads="1"/>
          </p:cNvSpPr>
          <p:nvPr>
            <p:ph type="title"/>
          </p:nvPr>
        </p:nvSpPr>
        <p:spPr>
          <a:xfrm>
            <a:off x="4318796" y="39666"/>
            <a:ext cx="7974007" cy="1133554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Sample library group exit program 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1361421" y="1897380"/>
            <a:ext cx="2872739" cy="2890520"/>
          </a:xfrm>
          <a:noFill/>
        </p:spPr>
        <p:txBody>
          <a:bodyPr/>
          <a:lstStyle/>
          <a:p>
            <a:pPr marL="0" indent="0">
              <a:spcBef>
                <a:spcPct val="40000"/>
              </a:spcBef>
              <a:buClr>
                <a:schemeClr val="tx1"/>
              </a:buClr>
              <a:buNone/>
            </a:pPr>
            <a:r>
              <a:rPr lang="en-US" altLang="en-US" sz="2300" b="1" dirty="0">
                <a:solidFill>
                  <a:srgbClr val="0070C0"/>
                </a:solidFill>
              </a:rPr>
              <a:t>Sample program uses rules based on object type.  Could also be by object name or something more elaborate.</a:t>
            </a:r>
          </a:p>
        </p:txBody>
      </p:sp>
    </p:spTree>
    <p:extLst>
      <p:ext uri="{BB962C8B-B14F-4D97-AF65-F5344CB8AC3E}">
        <p14:creationId xmlns:p14="http://schemas.microsoft.com/office/powerpoint/2010/main" val="24205032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WordArt 2"/>
          <p:cNvSpPr>
            <a:spLocks noChangeArrowheads="1" noChangeShapeType="1"/>
          </p:cNvSpPr>
          <p:nvPr/>
        </p:nvSpPr>
        <p:spPr bwMode="auto">
          <a:xfrm rot="5400000">
            <a:off x="4834891" y="1493520"/>
            <a:ext cx="5212080" cy="5859781"/>
          </a:xfrm>
          <a:prstGeom prst="rect">
            <a:avLst/>
          </a:prstGeom>
        </p:spPr>
        <p:txBody>
          <a:bodyPr vert="wordArtVert"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13700" kern="10">
                <a:ln w="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CCFFFF">
                    <a:alpha val="50000"/>
                  </a:srgbClr>
                </a:solidFill>
                <a:effectLst>
                  <a:outerShdw dist="53882" dir="2700000" algn="ctr" rotWithShape="0">
                    <a:srgbClr val="CBCBCB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2372361" y="2558416"/>
            <a:ext cx="10657839" cy="3270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342900" indent="-342900">
              <a:lnSpc>
                <a:spcPts val="3200"/>
              </a:lnSpc>
              <a:buClr>
                <a:srgbClr val="00578E"/>
              </a:buClr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algn="ctr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143000" indent="-228600" algn="ctr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600200" indent="-228600" algn="ctr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6900" dirty="0">
                <a:solidFill>
                  <a:schemeClr val="accent2"/>
                </a:solidFill>
              </a:rPr>
              <a:t>	Where can I manage a selected list of dependent objects?</a:t>
            </a:r>
          </a:p>
        </p:txBody>
      </p:sp>
      <p:sp>
        <p:nvSpPr>
          <p:cNvPr id="482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FAQ	</a:t>
            </a:r>
          </a:p>
        </p:txBody>
      </p:sp>
    </p:spTree>
    <p:extLst>
      <p:ext uri="{BB962C8B-B14F-4D97-AF65-F5344CB8AC3E}">
        <p14:creationId xmlns:p14="http://schemas.microsoft.com/office/powerpoint/2010/main" val="26062945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1026"/>
          <p:cNvSpPr>
            <a:spLocks noChangeArrowheads="1"/>
          </p:cNvSpPr>
          <p:nvPr/>
        </p:nvSpPr>
        <p:spPr bwMode="auto">
          <a:xfrm>
            <a:off x="1341120" y="2013586"/>
            <a:ext cx="11988800" cy="274799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CWRKOBJREL               Work with Objects by Release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Position to  . . . . . . .                *TOP, *BOT, starting characters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Type options, press Enter.                                     (*=Combined job)</a:t>
            </a:r>
          </a:p>
          <a:p>
            <a:r>
              <a:rPr lang="en-US" altLang="en-US" sz="1700" b="1">
                <a:latin typeface="Courier New" pitchFamily="49" charset="0"/>
              </a:rPr>
              <a:t>  39=Display requisite objects    40=Define requisite objects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41=Act upon dependent objects   42=Act upon dependent objects*</a:t>
            </a:r>
            <a:r>
              <a:rPr lang="en-US" altLang="en-US" sz="1700" b="1">
                <a:latin typeface="Courier New" pitchFamily="49" charset="0"/>
              </a:rPr>
              <a:t> ...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More:   + </a:t>
            </a:r>
          </a:p>
          <a:p>
            <a:r>
              <a:rPr lang="en-US" altLang="en-US" sz="1700" b="1">
                <a:latin typeface="Courier New" pitchFamily="49" charset="0"/>
              </a:rPr>
              <a:t>Opt Object      Type     Attribute  D Release  Envs Rl T  Cnds   E Chkout Dvp.  </a:t>
            </a:r>
          </a:p>
          <a:p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41</a:t>
            </a:r>
            <a:r>
              <a:rPr lang="en-US" altLang="en-US" sz="1700" b="1">
                <a:latin typeface="Courier New" pitchFamily="49" charset="0"/>
              </a:rPr>
              <a:t>  ACTGLP      *FILE    PF         K FIN/BAS     P </a:t>
            </a:r>
          </a:p>
        </p:txBody>
      </p:sp>
      <p:sp>
        <p:nvSpPr>
          <p:cNvPr id="402442" name="Rectangle 10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 with Objects panels Options 41/42</a:t>
            </a:r>
          </a:p>
        </p:txBody>
      </p:sp>
      <p:sp>
        <p:nvSpPr>
          <p:cNvPr id="402443" name="Rectangle 1035"/>
          <p:cNvSpPr>
            <a:spLocks noGrp="1" noChangeArrowheads="1"/>
          </p:cNvSpPr>
          <p:nvPr>
            <p:ph type="body" idx="1"/>
          </p:nvPr>
        </p:nvSpPr>
        <p:spPr>
          <a:xfrm>
            <a:off x="1097280" y="5006340"/>
            <a:ext cx="12435840" cy="20345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This is fine for requisite objects that are defined to Aldon LM(</a:t>
            </a:r>
            <a:r>
              <a:rPr lang="en-US" altLang="en-US" sz="3400" dirty="0" err="1">
                <a:solidFill>
                  <a:srgbClr val="0070C0"/>
                </a:solidFill>
              </a:rPr>
              <a:t>i</a:t>
            </a:r>
            <a:r>
              <a:rPr lang="en-US" altLang="en-US" sz="3400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But what about external objects that are referenced from within Aldon LM(</a:t>
            </a:r>
            <a:r>
              <a:rPr lang="en-US" altLang="en-US" sz="3400" dirty="0" err="1">
                <a:solidFill>
                  <a:srgbClr val="0070C0"/>
                </a:solidFill>
              </a:rPr>
              <a:t>i</a:t>
            </a:r>
            <a:r>
              <a:rPr lang="en-US" altLang="en-US" sz="3400" dirty="0">
                <a:solidFill>
                  <a:srgbClr val="0070C0"/>
                </a:solidFill>
              </a:rPr>
              <a:t>)? </a:t>
            </a:r>
          </a:p>
        </p:txBody>
      </p:sp>
    </p:spTree>
    <p:extLst>
      <p:ext uri="{BB962C8B-B14F-4D97-AF65-F5344CB8AC3E}">
        <p14:creationId xmlns:p14="http://schemas.microsoft.com/office/powerpoint/2010/main" val="894720329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8" name="Rectangle 6"/>
          <p:cNvSpPr>
            <a:spLocks noChangeArrowheads="1"/>
          </p:cNvSpPr>
          <p:nvPr/>
        </p:nvSpPr>
        <p:spPr bwMode="auto">
          <a:xfrm>
            <a:off x="459741" y="1533526"/>
            <a:ext cx="10652759" cy="6410539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 CMORFNC   Beta 07.5A            More Functions                        ALDONT03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Type choices, press Enter.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User defaults: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Release  . . . . . . . . . . . . .   BASE       +     *NONE, name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Application  . . . . . . . . . .     FINANCE    +   *NONE, name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Group  . . . . . . . . . . . .       XYZCO      + *NONE, name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Developer  . . . . . . . . . . . .   JONP       +     *NONE, name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Task . . . . . . . . . . . . . . .   *NONE      +     *NONE, name          </a:t>
            </a:r>
          </a:p>
          <a:p>
            <a:r>
              <a:rPr lang="en-US" altLang="en-US" sz="1700" b="1">
                <a:latin typeface="Courier New" pitchFamily="49" charset="0"/>
              </a:rPr>
              <a:t>   Job ASP group (default)  . . . . . .   *NONE      +     *NONE, name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Type choice, press Enter.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6</a:t>
            </a:r>
            <a:r>
              <a:rPr lang="en-US" altLang="en-US" sz="1700" b="1">
                <a:latin typeface="Courier New" pitchFamily="49" charset="0"/>
              </a:rPr>
              <a:t>   1. Edit development tools            11. Work with tasks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2. Set user-defined option file       *. ASC's Abstract/Probe+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3. Set operation defaults             *. Hawkeye's Pathfinder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4. Enter/work with user requests     14. Generate SQL DDL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5. Record task hours                 15. LANSA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6. Act upon dependent objects</a:t>
            </a:r>
            <a:r>
              <a:rPr lang="en-US" altLang="en-US" sz="1700" b="1">
                <a:latin typeface="Courier New" pitchFamily="49" charset="0"/>
              </a:rPr>
              <a:t>        16. Analyze object dependencies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Command ===&gt;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F3=Exit        F4=Prompt         F5=Refresh      F6=DSPMSG     F9=Retrieve     </a:t>
            </a:r>
          </a:p>
          <a:p>
            <a:r>
              <a:rPr lang="en-US" altLang="en-US" sz="1700" b="1">
                <a:latin typeface="Courier New" pitchFamily="49" charset="0"/>
              </a:rPr>
              <a:t> F12=Cancel     F14=WRKSBMJOB     F18=WRKSPLF </a:t>
            </a:r>
          </a:p>
        </p:txBody>
      </p:sp>
      <p:sp>
        <p:nvSpPr>
          <p:cNvPr id="40756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F22=More Functions </a:t>
            </a:r>
            <a:r>
              <a:rPr lang="en-US" altLang="en-US" sz="3100"/>
              <a:t>(not just for user defaults)</a:t>
            </a:r>
          </a:p>
        </p:txBody>
      </p:sp>
      <p:sp>
        <p:nvSpPr>
          <p:cNvPr id="40756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1391901" y="1554220"/>
            <a:ext cx="2920999" cy="3000374"/>
          </a:xfrm>
        </p:spPr>
        <p:txBody>
          <a:bodyPr>
            <a:normAutofit/>
          </a:bodyPr>
          <a:lstStyle/>
          <a:p>
            <a:pPr eaLnBrk="0" hangingPunct="0">
              <a:lnSpc>
                <a:spcPct val="100000"/>
              </a:lnSpc>
              <a:spcBef>
                <a:spcPct val="30000"/>
              </a:spcBef>
            </a:pPr>
            <a:r>
              <a:rPr lang="en-US" altLang="en-US" sz="2400" dirty="0">
                <a:solidFill>
                  <a:srgbClr val="0070C0"/>
                </a:solidFill>
              </a:rPr>
              <a:t>Available on the </a:t>
            </a:r>
            <a:br>
              <a:rPr lang="en-US" altLang="en-US" sz="2400" dirty="0">
                <a:solidFill>
                  <a:srgbClr val="0070C0"/>
                </a:solidFill>
              </a:rPr>
            </a:br>
            <a:r>
              <a:rPr lang="en-US" altLang="en-US" sz="2400" dirty="0">
                <a:solidFill>
                  <a:srgbClr val="0070C0"/>
                </a:solidFill>
              </a:rPr>
              <a:t>Main Menu and via each </a:t>
            </a:r>
            <a:br>
              <a:rPr lang="en-US" altLang="en-US" sz="2400" dirty="0">
                <a:solidFill>
                  <a:srgbClr val="0070C0"/>
                </a:solidFill>
              </a:rPr>
            </a:br>
            <a:r>
              <a:rPr lang="en-US" altLang="en-US" sz="2400" dirty="0">
                <a:solidFill>
                  <a:srgbClr val="0070C0"/>
                </a:solidFill>
              </a:rPr>
              <a:t>Daily Operations </a:t>
            </a:r>
            <a:br>
              <a:rPr lang="en-US" altLang="en-US" sz="2400" dirty="0">
                <a:solidFill>
                  <a:srgbClr val="0070C0"/>
                </a:solidFill>
              </a:rPr>
            </a:br>
            <a:r>
              <a:rPr lang="en-US" altLang="en-US" sz="2400" dirty="0">
                <a:solidFill>
                  <a:srgbClr val="0070C0"/>
                </a:solidFill>
              </a:rPr>
              <a:t>option (1 to 7)</a:t>
            </a:r>
          </a:p>
        </p:txBody>
      </p:sp>
    </p:spTree>
    <p:extLst>
      <p:ext uri="{BB962C8B-B14F-4D97-AF65-F5344CB8AC3E}">
        <p14:creationId xmlns:p14="http://schemas.microsoft.com/office/powerpoint/2010/main" val="3660662311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050"/>
          <p:cNvSpPr>
            <a:spLocks noChangeArrowheads="1"/>
          </p:cNvSpPr>
          <p:nvPr/>
        </p:nvSpPr>
        <p:spPr bwMode="auto">
          <a:xfrm>
            <a:off x="911863" y="2222500"/>
            <a:ext cx="10708638" cy="5625709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 CDEPOBJSEL         Act upon Dependent Objects - Selection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Type choices, press Enter.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Reference: Release  . . . . . .   BASE       +     Name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Application  . . .     FINANCE    +   Name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Group  . . . . .       XYZCO      + Name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Reference environment . . . . .   PDN              DVP, ITG, QUA, PDN        </a:t>
            </a:r>
          </a:p>
          <a:p>
            <a:r>
              <a:rPr lang="en-US" altLang="en-US" sz="1700" b="1">
                <a:latin typeface="Courier New" pitchFamily="49" charset="0"/>
              </a:rPr>
              <a:t>     If DVP, developer . . . . . .              +     Name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Reference objects: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More:   + </a:t>
            </a:r>
          </a:p>
          <a:p>
            <a:r>
              <a:rPr lang="en-US" altLang="en-US" sz="1700" b="1">
                <a:latin typeface="Courier New" pitchFamily="49" charset="0"/>
              </a:rPr>
              <a:t>   Name         Type +        Name        Type +       Name         Type +      </a:t>
            </a:r>
          </a:p>
          <a:p>
            <a:r>
              <a:rPr lang="en-US" altLang="en-US" sz="1700" b="1">
                <a:latin typeface="Courier New" pitchFamily="49" charset="0"/>
              </a:rPr>
              <a:t>   VENDFILE1 &gt;  *FILE        VENDFILE2 &gt;  *FILE                  &gt;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&gt;                         &gt;                         &gt;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&gt;                         &gt;                         &gt;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&gt;                         &gt;                         &gt;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&gt;                         &gt;                         &gt;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Command ===&gt;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F3=Exit   F4=Prompt   F9=Retrieve   F12=Cancel   F15=Enter/display full name </a:t>
            </a:r>
          </a:p>
        </p:txBody>
      </p:sp>
      <p:sp>
        <p:nvSpPr>
          <p:cNvPr id="403462" name="Rectangle 20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 upon Dependent Objects…</a:t>
            </a:r>
          </a:p>
        </p:txBody>
      </p:sp>
      <p:sp>
        <p:nvSpPr>
          <p:cNvPr id="403461" name="Rectangle 2053"/>
          <p:cNvSpPr>
            <a:spLocks noGrp="1" noChangeArrowheads="1"/>
          </p:cNvSpPr>
          <p:nvPr>
            <p:ph type="body" idx="4294967295"/>
          </p:nvPr>
        </p:nvSpPr>
        <p:spPr>
          <a:xfrm>
            <a:off x="1076960" y="1530986"/>
            <a:ext cx="8702040" cy="6534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100" dirty="0">
                <a:solidFill>
                  <a:srgbClr val="0070C0"/>
                </a:solidFill>
              </a:rPr>
              <a:t>Enter as many reference objects as required</a:t>
            </a:r>
          </a:p>
        </p:txBody>
      </p:sp>
    </p:spTree>
    <p:extLst>
      <p:ext uri="{BB962C8B-B14F-4D97-AF65-F5344CB8AC3E}">
        <p14:creationId xmlns:p14="http://schemas.microsoft.com/office/powerpoint/2010/main" val="2066511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1026"/>
          <p:cNvSpPr>
            <a:spLocks noChangeArrowheads="1"/>
          </p:cNvSpPr>
          <p:nvPr/>
        </p:nvSpPr>
        <p:spPr bwMode="auto">
          <a:xfrm>
            <a:off x="840740" y="2467610"/>
            <a:ext cx="10741660" cy="557784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 CACTDEPOBJ                Act upon Dependent Objects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Reference release  . . . :   XYZCO/FINANCE/BASE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Reference environment  . .   PDN          DVP, QUA, PDN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If DVP, developer  . . .              + Name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Reference objects  . . . : 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(Press F19=Review reference objects)</a:t>
            </a:r>
            <a:r>
              <a:rPr lang="en-US" altLang="en-US" sz="1700" b="1">
                <a:latin typeface="Courier New" pitchFamily="49" charset="0"/>
              </a:rPr>
              <a:t>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Position to  . . . . . . .                *TOP, *BOT, starting characters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Type options, press Enter.                                     (*=Combined job)</a:t>
            </a:r>
          </a:p>
          <a:p>
            <a:r>
              <a:rPr lang="en-US" altLang="en-US" sz="1700" b="1">
                <a:latin typeface="Courier New" pitchFamily="49" charset="0"/>
              </a:rPr>
              <a:t>   2=Edit   3=Check out*   4=Delete     5=Browse source       7=Promote*        </a:t>
            </a:r>
          </a:p>
          <a:p>
            <a:r>
              <a:rPr lang="en-US" altLang="en-US" sz="1700" b="1">
                <a:latin typeface="Courier New" pitchFamily="49" charset="0"/>
              </a:rPr>
              <a:t>   13=Request checkout*    14=Create*   17=Request promote*   30=Displsy log ...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More:   +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Crt   Checkout  </a:t>
            </a:r>
          </a:p>
          <a:p>
            <a:r>
              <a:rPr lang="en-US" altLang="en-US" sz="1700" b="1">
                <a:latin typeface="Courier New" pitchFamily="49" charset="0"/>
              </a:rPr>
              <a:t> Opt Object      Type     Attribute  D Release  Environment     Dep   Developer </a:t>
            </a:r>
          </a:p>
          <a:p>
            <a:r>
              <a:rPr lang="en-US" altLang="en-US" sz="1700" b="1">
                <a:latin typeface="Courier New" pitchFamily="49" charset="0"/>
              </a:rPr>
              <a:t>     ARS277      *PGM     RPG          FIN/BAS  PDN              Y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ARS277B     *PGM     RPG          FIN/BAS  PDN              Y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ARS277C     *PGM     RPG          FIN/BAS  PDN              Y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ARS277D     *PGM     RPG          FIN/BAS  PDN              Y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ARS301      *PGM     RPG          FIN/BAS  PDN              Y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ARS333      *PGM     RPG          FIN/BAS  PDN              Y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Subset:  RefRel- PriEnvObj:*CTL  RefObj:NO                                     </a:t>
            </a:r>
          </a:p>
        </p:txBody>
      </p:sp>
      <p:sp>
        <p:nvSpPr>
          <p:cNvPr id="404488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 upon Dependent Objects</a:t>
            </a:r>
          </a:p>
        </p:txBody>
      </p:sp>
      <p:sp>
        <p:nvSpPr>
          <p:cNvPr id="404487" name="Rectangle 1031"/>
          <p:cNvSpPr>
            <a:spLocks noGrp="1" noChangeArrowheads="1"/>
          </p:cNvSpPr>
          <p:nvPr>
            <p:ph type="body" idx="4294967295"/>
          </p:nvPr>
        </p:nvSpPr>
        <p:spPr>
          <a:xfrm>
            <a:off x="1160781" y="1518286"/>
            <a:ext cx="12435840" cy="103822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100" dirty="0">
                <a:solidFill>
                  <a:srgbClr val="0070C0"/>
                </a:solidFill>
              </a:rPr>
              <a:t>Then the same options are available as when using Work with Objects options 41/42</a:t>
            </a:r>
          </a:p>
        </p:txBody>
      </p:sp>
    </p:spTree>
    <p:extLst>
      <p:ext uri="{BB962C8B-B14F-4D97-AF65-F5344CB8AC3E}">
        <p14:creationId xmlns:p14="http://schemas.microsoft.com/office/powerpoint/2010/main" val="26572651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WordArt 2"/>
          <p:cNvSpPr>
            <a:spLocks noChangeArrowheads="1" noChangeShapeType="1"/>
          </p:cNvSpPr>
          <p:nvPr/>
        </p:nvSpPr>
        <p:spPr bwMode="auto">
          <a:xfrm rot="5400000">
            <a:off x="4834891" y="1493520"/>
            <a:ext cx="5212080" cy="5859781"/>
          </a:xfrm>
          <a:prstGeom prst="rect">
            <a:avLst/>
          </a:prstGeom>
        </p:spPr>
        <p:txBody>
          <a:bodyPr vert="wordArtVert"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13700" kern="10">
                <a:ln w="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CCFFFF">
                    <a:alpha val="50000"/>
                  </a:srgbClr>
                </a:solidFill>
                <a:effectLst>
                  <a:outerShdw dist="53882" dir="2700000" algn="ctr" rotWithShape="0">
                    <a:srgbClr val="CBCBCB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84355" name="Rectangle 3"/>
          <p:cNvSpPr>
            <a:spLocks noChangeArrowheads="1"/>
          </p:cNvSpPr>
          <p:nvPr/>
        </p:nvSpPr>
        <p:spPr bwMode="auto">
          <a:xfrm>
            <a:off x="1915162" y="2548891"/>
            <a:ext cx="11623038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342900" indent="-342900">
              <a:lnSpc>
                <a:spcPts val="3200"/>
              </a:lnSpc>
              <a:buClr>
                <a:srgbClr val="00578E"/>
              </a:buClr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algn="ctr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143000" indent="-228600" algn="ctr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600200" indent="-228600" algn="ctr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6900" dirty="0">
                <a:solidFill>
                  <a:schemeClr val="accent2"/>
                </a:solidFill>
              </a:rPr>
              <a:t>	How can I remove an object from a task?</a:t>
            </a:r>
          </a:p>
        </p:txBody>
      </p:sp>
      <p:sp>
        <p:nvSpPr>
          <p:cNvPr id="484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FAQ	</a:t>
            </a:r>
          </a:p>
        </p:txBody>
      </p:sp>
    </p:spTree>
    <p:extLst>
      <p:ext uri="{BB962C8B-B14F-4D97-AF65-F5344CB8AC3E}">
        <p14:creationId xmlns:p14="http://schemas.microsoft.com/office/powerpoint/2010/main" val="1471992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 types of object/task associations</a:t>
            </a:r>
          </a:p>
        </p:txBody>
      </p:sp>
      <p:sp>
        <p:nvSpPr>
          <p:cNvPr id="165899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Associate object names at the task level by specifying when adding or changing a task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/>
              <a:t>This does not associate any specific copies of the object with the task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Associate copies of objects to the task during development with the checkout, add and create object functions or by using option 21, Assign tasks via Work with Objects by Developer 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/>
              <a:t>This also adds the name of the object to the task as above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Specific copies of objects are tied to a task because one copy might have changes and another may not  </a:t>
            </a:r>
          </a:p>
        </p:txBody>
      </p:sp>
    </p:spTree>
    <p:extLst>
      <p:ext uri="{BB962C8B-B14F-4D97-AF65-F5344CB8AC3E}">
        <p14:creationId xmlns:p14="http://schemas.microsoft.com/office/powerpoint/2010/main" val="263646120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0" name="Rectangle 10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Deployment help in Aldon LM(i)</a:t>
            </a:r>
          </a:p>
        </p:txBody>
      </p:sp>
      <p:sp>
        <p:nvSpPr>
          <p:cNvPr id="2314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120141" y="4916806"/>
            <a:ext cx="7881619" cy="491490"/>
          </a:xfrm>
          <a:noFill/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0070C0"/>
                </a:solidFill>
                <a:latin typeface="+mn-lt"/>
              </a:rPr>
              <a:t>Deployment activity log</a:t>
            </a:r>
          </a:p>
        </p:txBody>
      </p:sp>
      <p:sp>
        <p:nvSpPr>
          <p:cNvPr id="231428" name="Text Box 1028"/>
          <p:cNvSpPr txBox="1">
            <a:spLocks noChangeArrowheads="1"/>
          </p:cNvSpPr>
          <p:nvPr/>
        </p:nvSpPr>
        <p:spPr bwMode="auto">
          <a:xfrm>
            <a:off x="10584182" y="1564640"/>
            <a:ext cx="1407160" cy="39350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Path: 6, 1</a:t>
            </a:r>
          </a:p>
        </p:txBody>
      </p:sp>
      <p:sp>
        <p:nvSpPr>
          <p:cNvPr id="231430" name="Rectangle 1030"/>
          <p:cNvSpPr>
            <a:spLocks noChangeArrowheads="1"/>
          </p:cNvSpPr>
          <p:nvPr/>
        </p:nvSpPr>
        <p:spPr bwMode="auto">
          <a:xfrm>
            <a:off x="1158240" y="2029601"/>
            <a:ext cx="10830561" cy="274799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                           Work with Deployment Sets </a:t>
            </a:r>
          </a:p>
          <a:p>
            <a:r>
              <a:rPr lang="en-US" altLang="en-US" sz="1700" b="1">
                <a:latin typeface="Courier New" pitchFamily="49" charset="0"/>
              </a:rPr>
              <a:t>     Deployment             Deployment  -- Status --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Opt Set           Release  Profile     Now  Request   Objs     Date     Time </a:t>
            </a:r>
          </a:p>
          <a:p>
            <a:r>
              <a:rPr lang="en-US" altLang="en-US" sz="1700" b="1">
                <a:latin typeface="Courier New" pitchFamily="49" charset="0"/>
              </a:rPr>
              <a:t>     0000353 DIST  FIN/BAS  PDNLOCAL    CML              2    04/26/05  16:21 </a:t>
            </a:r>
          </a:p>
          <a:p>
            <a:r>
              <a:rPr lang="en-US" altLang="en-US" sz="1700" b="1">
                <a:latin typeface="Courier New" pitchFamily="49" charset="0"/>
              </a:rPr>
              <a:t>     0000355 DIST  FIN/BAS  PDNLOCAL    CMP              2    04/26/05  17:48 </a:t>
            </a:r>
          </a:p>
          <a:p>
            <a:r>
              <a:rPr lang="en-US" altLang="en-US" sz="1700" b="1">
                <a:latin typeface="Courier New" pitchFamily="49" charset="0"/>
              </a:rPr>
              <a:t>     0000356 DIST  FIN/BAS  PDNLOCAL    STR       T      2    04/26/05  17:55 </a:t>
            </a:r>
          </a:p>
          <a:p>
            <a:r>
              <a:rPr lang="en-US" altLang="en-US" sz="1700" b="1">
                <a:latin typeface="Courier New" pitchFamily="49" charset="0"/>
              </a:rPr>
              <a:t>     0000357 DIST  FIN/BAS  PDNLOCAL    CML              2    04/26/05  17:57 </a:t>
            </a:r>
          </a:p>
          <a:p>
            <a:r>
              <a:rPr lang="en-US" altLang="en-US" sz="1700" b="1">
                <a:latin typeface="Courier New" pitchFamily="49" charset="0"/>
              </a:rPr>
              <a:t>     0000358 DIST  PR/BAS   PRDISTPRF   EXT  STR LT      2    04/27/05  09:41 </a:t>
            </a:r>
          </a:p>
          <a:p>
            <a:r>
              <a:rPr lang="en-US" altLang="en-US" sz="1700" b="1">
                <a:latin typeface="Courier New" pitchFamily="49" charset="0"/>
              </a:rPr>
              <a:t>     0000363 DIST  FIN/BAS  PDNLOCAL    WTP              1    04/29/05  10:17 </a:t>
            </a:r>
          </a:p>
          <a:p>
            <a:r>
              <a:rPr lang="en-US" altLang="en-US" sz="1700" b="1">
                <a:latin typeface="Courier New" pitchFamily="49" charset="0"/>
              </a:rPr>
              <a:t>     0000370 DIST  MFG/BAS  MFGBASPROF  NEW              2    05/01/05  20:59 </a:t>
            </a:r>
          </a:p>
        </p:txBody>
      </p:sp>
      <p:sp>
        <p:nvSpPr>
          <p:cNvPr id="231431" name="Rectangle 1031"/>
          <p:cNvSpPr>
            <a:spLocks noChangeArrowheads="1"/>
          </p:cNvSpPr>
          <p:nvPr/>
        </p:nvSpPr>
        <p:spPr bwMode="auto">
          <a:xfrm>
            <a:off x="1145541" y="1522096"/>
            <a:ext cx="8938259" cy="61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284163" indent="-284163">
              <a:lnSpc>
                <a:spcPct val="90000"/>
              </a:lnSpc>
              <a:spcBef>
                <a:spcPct val="10000"/>
              </a:spcBef>
              <a:buClr>
                <a:srgbClr val="00578E"/>
              </a:buClr>
              <a:buChar char="•"/>
              <a:defRPr sz="2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803275" indent="-347663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buChar char="–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200150" indent="-2222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570038" indent="-255588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232025" indent="-38100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892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64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36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08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00" b="1" dirty="0"/>
              <a:t>Deployment status codes </a:t>
            </a:r>
          </a:p>
        </p:txBody>
      </p:sp>
      <p:sp>
        <p:nvSpPr>
          <p:cNvPr id="231432" name="Rectangle 1032"/>
          <p:cNvSpPr>
            <a:spLocks noChangeArrowheads="1"/>
          </p:cNvSpPr>
          <p:nvPr/>
        </p:nvSpPr>
        <p:spPr bwMode="auto">
          <a:xfrm>
            <a:off x="1181103" y="5499867"/>
            <a:ext cx="10807698" cy="222477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 		         Display Deployment Log </a:t>
            </a:r>
          </a:p>
          <a:p>
            <a:r>
              <a:rPr lang="en-US" altLang="en-US" sz="1700" b="1">
                <a:latin typeface="Courier New" pitchFamily="49" charset="0"/>
              </a:rPr>
              <a:t> Set           --- Location ---- Target      Release   Date     Time   Activity</a:t>
            </a:r>
          </a:p>
          <a:p>
            <a:r>
              <a:rPr lang="en-US" altLang="en-US" sz="1700" b="1">
                <a:latin typeface="Courier New" pitchFamily="49" charset="0"/>
              </a:rPr>
              <a:t>0000358 DIST                                FIN/BAS 04/26/05 17:48:55 CMP ADD </a:t>
            </a:r>
          </a:p>
          <a:p>
            <a:r>
              <a:rPr lang="en-US" altLang="en-US" sz="1700" b="1">
                <a:latin typeface="Courier New" pitchFamily="49" charset="0"/>
              </a:rPr>
              <a:t>0000358 DIST                                FIN/BAS 04/26/05 17:49:01 RQS EXT </a:t>
            </a:r>
          </a:p>
          <a:p>
            <a:r>
              <a:rPr lang="en-US" altLang="en-US" sz="1700" b="1">
                <a:latin typeface="Courier New" pitchFamily="49" charset="0"/>
              </a:rPr>
              <a:t>0000358 DIST                                FIN/BAS 04/26/05 17:49:12 CMP EXT </a:t>
            </a:r>
          </a:p>
          <a:p>
            <a:r>
              <a:rPr lang="en-US" altLang="en-US" sz="1700" b="1">
                <a:latin typeface="Courier New" pitchFamily="49" charset="0"/>
              </a:rPr>
              <a:t>0000358 DIST  ALDONCMS ALDONT01             FIN/BAS 04/26/05 17:49:17 RQS SND </a:t>
            </a:r>
          </a:p>
          <a:p>
            <a:r>
              <a:rPr lang="en-US" altLang="en-US" sz="1700" b="1">
                <a:latin typeface="Courier New" pitchFamily="49" charset="0"/>
              </a:rPr>
              <a:t>0000358 DIST  ALDONCMS ALDONT01             FIN/BAS 04/26/05 17:49:18 CMP SND </a:t>
            </a:r>
          </a:p>
          <a:p>
            <a:r>
              <a:rPr lang="en-US" altLang="en-US" sz="1700" b="1">
                <a:latin typeface="Courier New" pitchFamily="49" charset="0"/>
              </a:rPr>
              <a:t>0000358 DIST  ALDONCMS ALDONT01             FIN/BAS 04/26/05 17:49:19 RQS RCV </a:t>
            </a:r>
          </a:p>
        </p:txBody>
      </p:sp>
      <p:sp>
        <p:nvSpPr>
          <p:cNvPr id="231433" name="Text Box 1033"/>
          <p:cNvSpPr txBox="1">
            <a:spLocks noChangeArrowheads="1"/>
          </p:cNvSpPr>
          <p:nvPr/>
        </p:nvSpPr>
        <p:spPr bwMode="auto">
          <a:xfrm>
            <a:off x="10148570" y="5024026"/>
            <a:ext cx="1833880" cy="39350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Path: 6, 1, 31</a:t>
            </a:r>
          </a:p>
        </p:txBody>
      </p:sp>
      <p:sp>
        <p:nvSpPr>
          <p:cNvPr id="231435" name="Oval 1035"/>
          <p:cNvSpPr>
            <a:spLocks noChangeArrowheads="1"/>
          </p:cNvSpPr>
          <p:nvPr/>
        </p:nvSpPr>
        <p:spPr bwMode="auto">
          <a:xfrm>
            <a:off x="5753100" y="2418679"/>
            <a:ext cx="2768599" cy="2383827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endParaRPr lang="en-US"/>
          </a:p>
        </p:txBody>
      </p:sp>
      <p:sp>
        <p:nvSpPr>
          <p:cNvPr id="231436" name="Rectangle 1036"/>
          <p:cNvSpPr>
            <a:spLocks noChangeArrowheads="1"/>
          </p:cNvSpPr>
          <p:nvPr/>
        </p:nvSpPr>
        <p:spPr bwMode="auto">
          <a:xfrm>
            <a:off x="11176002" y="2472060"/>
            <a:ext cx="2661920" cy="1332226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b="1">
                <a:solidFill>
                  <a:srgbClr val="CC0066"/>
                </a:solidFill>
                <a:latin typeface="Arial" charset="0"/>
              </a:rPr>
              <a:t>Request: </a:t>
            </a:r>
          </a:p>
          <a:p>
            <a:r>
              <a:rPr lang="en-US" altLang="en-US" b="1">
                <a:solidFill>
                  <a:srgbClr val="CC0066"/>
                </a:solidFill>
                <a:latin typeface="Arial" charset="0"/>
              </a:rPr>
              <a:t>L = Location </a:t>
            </a:r>
          </a:p>
          <a:p>
            <a:r>
              <a:rPr lang="en-US" altLang="en-US" b="1">
                <a:solidFill>
                  <a:srgbClr val="CC0066"/>
                </a:solidFill>
                <a:latin typeface="Arial" charset="0"/>
              </a:rPr>
              <a:t>T = Target</a:t>
            </a:r>
          </a:p>
        </p:txBody>
      </p:sp>
      <p:sp>
        <p:nvSpPr>
          <p:cNvPr id="231437" name="Line 1037"/>
          <p:cNvSpPr>
            <a:spLocks noChangeShapeType="1"/>
          </p:cNvSpPr>
          <p:nvPr/>
        </p:nvSpPr>
        <p:spPr bwMode="auto">
          <a:xfrm flipH="1">
            <a:off x="8521699" y="2971800"/>
            <a:ext cx="2654303" cy="611506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105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600"/>
              <a:t>View instances of objects assigned to tasks</a:t>
            </a:r>
          </a:p>
        </p:txBody>
      </p:sp>
      <p:sp>
        <p:nvSpPr>
          <p:cNvPr id="16794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57188" y="1554164"/>
            <a:ext cx="12728575" cy="401034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Use option 12 on Work with Tasks or F17 on Work with Objects by Release or Developer panels to view copies of objects assigned to a task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Copies represented by UPPER CASE letters are included in the current subset selection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/>
              <a:t>Copies in lower case are not available for actions and will not be affected by any options selected 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69900" y="5547996"/>
            <a:ext cx="11099800" cy="2173604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r>
              <a:rPr lang="en-US" altLang="en-US" sz="1900" b="1" dirty="0">
                <a:latin typeface="Courier New" pitchFamily="49" charset="0"/>
              </a:rPr>
              <a:t>CWRKOBJREL               Work with Objects by Release                          </a:t>
            </a:r>
          </a:p>
          <a:p>
            <a:r>
              <a:rPr lang="en-US" altLang="en-US" sz="1900" b="1" dirty="0">
                <a:latin typeface="Courier New" pitchFamily="49" charset="0"/>
              </a:rPr>
              <a:t>                                                                                                                                                           </a:t>
            </a:r>
          </a:p>
          <a:p>
            <a:r>
              <a:rPr lang="en-US" altLang="en-US" sz="1900" b="1" dirty="0">
                <a:latin typeface="Courier New" pitchFamily="49" charset="0"/>
              </a:rPr>
              <a:t>Opt Object    Type    Attribute D Release </a:t>
            </a:r>
            <a:r>
              <a:rPr lang="en-US" altLang="en-US" sz="1900" b="1" dirty="0" err="1">
                <a:latin typeface="Courier New" pitchFamily="49" charset="0"/>
              </a:rPr>
              <a:t>Envs</a:t>
            </a:r>
            <a:r>
              <a:rPr lang="en-US" altLang="en-US" sz="1900" b="1" dirty="0">
                <a:latin typeface="Courier New" pitchFamily="49" charset="0"/>
              </a:rPr>
              <a:t> </a:t>
            </a:r>
            <a:r>
              <a:rPr lang="en-US" altLang="en-US" sz="1900" b="1" dirty="0" err="1">
                <a:latin typeface="Courier New" pitchFamily="49" charset="0"/>
              </a:rPr>
              <a:t>Rl</a:t>
            </a:r>
            <a:r>
              <a:rPr lang="en-US" altLang="en-US" sz="1900" b="1" dirty="0">
                <a:latin typeface="Courier New" pitchFamily="49" charset="0"/>
              </a:rPr>
              <a:t> T  </a:t>
            </a:r>
            <a:r>
              <a:rPr lang="en-US" altLang="en-US" sz="1900" b="1" dirty="0" err="1">
                <a:latin typeface="Courier New" pitchFamily="49" charset="0"/>
              </a:rPr>
              <a:t>Cnds</a:t>
            </a:r>
            <a:r>
              <a:rPr lang="en-US" altLang="en-US" sz="1900" b="1" dirty="0">
                <a:latin typeface="Courier New" pitchFamily="49" charset="0"/>
              </a:rPr>
              <a:t>   E </a:t>
            </a:r>
            <a:r>
              <a:rPr lang="en-US" altLang="en-US" sz="1900" b="1" dirty="0" err="1">
                <a:latin typeface="Courier New" pitchFamily="49" charset="0"/>
              </a:rPr>
              <a:t>Chkout</a:t>
            </a:r>
            <a:r>
              <a:rPr lang="en-US" altLang="en-US" sz="1900" b="1" dirty="0">
                <a:latin typeface="Courier New" pitchFamily="49" charset="0"/>
              </a:rPr>
              <a:t> </a:t>
            </a:r>
            <a:r>
              <a:rPr lang="en-US" altLang="en-US" sz="1900" b="1" dirty="0" err="1">
                <a:latin typeface="Courier New" pitchFamily="49" charset="0"/>
              </a:rPr>
              <a:t>Dvp</a:t>
            </a:r>
            <a:r>
              <a:rPr lang="en-US" altLang="en-US" sz="1900" b="1" dirty="0">
                <a:latin typeface="Courier New" pitchFamily="49" charset="0"/>
              </a:rPr>
              <a:t>.</a:t>
            </a:r>
          </a:p>
          <a:p>
            <a:r>
              <a:rPr lang="en-US" altLang="en-US" sz="1900" b="1" dirty="0">
                <a:latin typeface="Courier New" pitchFamily="49" charset="0"/>
              </a:rPr>
              <a:t>    ACTGLL    *FILE   LF          FIN/BAS   </a:t>
            </a:r>
            <a:r>
              <a:rPr lang="en-US" altLang="en-US" sz="1900" b="1" dirty="0" err="1">
                <a:solidFill>
                  <a:srgbClr val="CC0066"/>
                </a:solidFill>
                <a:latin typeface="Courier New" pitchFamily="49" charset="0"/>
              </a:rPr>
              <a:t>Q</a:t>
            </a:r>
            <a:r>
              <a:rPr lang="en-US" altLang="en-US" sz="1900" b="1" dirty="0" err="1">
                <a:latin typeface="Courier New" pitchFamily="49" charset="0"/>
              </a:rPr>
              <a:t>p</a:t>
            </a:r>
            <a:r>
              <a:rPr lang="en-US" altLang="en-US" sz="1900" b="1" dirty="0">
                <a:latin typeface="Courier New" pitchFamily="49" charset="0"/>
              </a:rPr>
              <a:t>                            </a:t>
            </a:r>
          </a:p>
          <a:p>
            <a:r>
              <a:rPr lang="en-US" altLang="en-US" sz="1900" b="1" dirty="0">
                <a:latin typeface="Courier New" pitchFamily="49" charset="0"/>
              </a:rPr>
              <a:t>    RCVIO     *PGM    RPG         FIN/BAS d  </a:t>
            </a:r>
            <a:r>
              <a:rPr lang="en-US" altLang="en-US" sz="1900" b="1" dirty="0">
                <a:solidFill>
                  <a:srgbClr val="CC0066"/>
                </a:solidFill>
                <a:latin typeface="Courier New" pitchFamily="49" charset="0"/>
              </a:rPr>
              <a:t>P</a:t>
            </a:r>
            <a:r>
              <a:rPr lang="en-US" altLang="en-US" sz="1900" b="1" dirty="0">
                <a:latin typeface="Courier New" pitchFamily="49" charset="0"/>
              </a:rPr>
              <a:t>   +            JONP        </a:t>
            </a:r>
          </a:p>
          <a:p>
            <a:r>
              <a:rPr lang="en-US" altLang="en-US" sz="1900" b="1" dirty="0">
                <a:latin typeface="Courier New" pitchFamily="49" charset="0"/>
              </a:rPr>
              <a:t>    RCVPRT    *PGM    RPG         FIN/BAS </a:t>
            </a:r>
            <a:r>
              <a:rPr lang="en-US" altLang="en-US" sz="1900" b="1" dirty="0">
                <a:solidFill>
                  <a:srgbClr val="CC0066"/>
                </a:solidFill>
                <a:latin typeface="Courier New" pitchFamily="49" charset="0"/>
              </a:rPr>
              <a:t>D </a:t>
            </a:r>
            <a:r>
              <a:rPr lang="en-US" altLang="en-US" sz="1900" b="1" dirty="0" err="1">
                <a:latin typeface="Courier New" pitchFamily="49" charset="0"/>
              </a:rPr>
              <a:t>q</a:t>
            </a:r>
            <a:r>
              <a:rPr lang="en-US" altLang="en-US" sz="1900" b="1" dirty="0" err="1">
                <a:solidFill>
                  <a:srgbClr val="CC0066"/>
                </a:solidFill>
                <a:latin typeface="Courier New" pitchFamily="49" charset="0"/>
              </a:rPr>
              <a:t>P</a:t>
            </a:r>
            <a:r>
              <a:rPr lang="en-US" altLang="en-US" sz="1900" b="1" dirty="0">
                <a:latin typeface="Courier New" pitchFamily="49" charset="0"/>
              </a:rPr>
              <a:t>   +            JONP</a:t>
            </a:r>
          </a:p>
          <a:p>
            <a:r>
              <a:rPr lang="en-US" altLang="en-US" sz="1900" b="1" dirty="0">
                <a:latin typeface="Courier New" pitchFamily="49" charset="0"/>
              </a:rPr>
              <a:t>Subset:  </a:t>
            </a:r>
            <a:r>
              <a:rPr lang="en-US" altLang="en-US" sz="1900" b="1" dirty="0">
                <a:solidFill>
                  <a:srgbClr val="CC0066"/>
                </a:solidFill>
                <a:latin typeface="Courier New" pitchFamily="49" charset="0"/>
              </a:rPr>
              <a:t>Tsk: JPTASK1</a:t>
            </a:r>
            <a:r>
              <a:rPr lang="en-US" altLang="en-US" sz="1900" b="1" dirty="0">
                <a:latin typeface="Courier New" pitchFamily="49" charset="0"/>
              </a:rPr>
              <a:t> </a:t>
            </a:r>
          </a:p>
        </p:txBody>
      </p:sp>
      <p:sp>
        <p:nvSpPr>
          <p:cNvPr id="167941" name="Oval 5"/>
          <p:cNvSpPr>
            <a:spLocks noChangeArrowheads="1"/>
          </p:cNvSpPr>
          <p:nvPr/>
        </p:nvSpPr>
        <p:spPr bwMode="auto">
          <a:xfrm>
            <a:off x="6863081" y="6450294"/>
            <a:ext cx="464819" cy="991906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endParaRPr lang="en-US"/>
          </a:p>
        </p:txBody>
      </p:sp>
      <p:sp>
        <p:nvSpPr>
          <p:cNvPr id="167942" name="Line 6"/>
          <p:cNvSpPr>
            <a:spLocks noChangeShapeType="1"/>
          </p:cNvSpPr>
          <p:nvPr/>
        </p:nvSpPr>
        <p:spPr bwMode="auto">
          <a:xfrm>
            <a:off x="4940299" y="5308600"/>
            <a:ext cx="1922781" cy="1326198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71091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1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Acting on a task affects all its objects</a:t>
            </a:r>
          </a:p>
        </p:txBody>
      </p:sp>
      <p:sp>
        <p:nvSpPr>
          <p:cNvPr id="311320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1097280" y="1544320"/>
            <a:ext cx="12435840" cy="1600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>
                <a:solidFill>
                  <a:srgbClr val="0070C0"/>
                </a:solidFill>
              </a:rPr>
              <a:t>All object copies in upper case will be affected by options taken on a task</a:t>
            </a:r>
          </a:p>
          <a:p>
            <a:pPr lvl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2600" dirty="0"/>
              <a:t>This promote by task is selecting objects coming from different environments</a:t>
            </a:r>
          </a:p>
          <a:p>
            <a:pPr>
              <a:lnSpc>
                <a:spcPct val="80000"/>
              </a:lnSpc>
            </a:pPr>
            <a:endParaRPr lang="en-US" altLang="en-US" sz="2900" dirty="0"/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2151382" y="5564542"/>
            <a:ext cx="9781540" cy="2178612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r>
              <a:rPr lang="en-US" altLang="en-US" sz="1900" b="1" dirty="0">
                <a:latin typeface="Courier New" pitchFamily="49" charset="0"/>
              </a:rPr>
              <a:t>CPRMOBJ                  </a:t>
            </a:r>
            <a:r>
              <a:rPr lang="en-US" altLang="en-US" sz="1900" b="1" dirty="0">
                <a:solidFill>
                  <a:srgbClr val="CC0066"/>
                </a:solidFill>
                <a:latin typeface="Courier New" pitchFamily="49" charset="0"/>
              </a:rPr>
              <a:t>Promote Objects</a:t>
            </a:r>
            <a:r>
              <a:rPr lang="en-US" altLang="en-US" sz="1900" b="1" dirty="0">
                <a:latin typeface="Courier New" pitchFamily="49" charset="0"/>
              </a:rPr>
              <a:t>                          </a:t>
            </a:r>
          </a:p>
          <a:p>
            <a:r>
              <a:rPr lang="en-US" altLang="en-US" sz="1900" b="1" dirty="0">
                <a:latin typeface="Courier New" pitchFamily="49" charset="0"/>
              </a:rPr>
              <a:t>                                                                                                                                              </a:t>
            </a:r>
          </a:p>
          <a:p>
            <a:r>
              <a:rPr lang="en-US" altLang="en-US" sz="1900" b="1" dirty="0">
                <a:latin typeface="Courier New" pitchFamily="49" charset="0"/>
              </a:rPr>
              <a:t>Objects selected for promote:                                          </a:t>
            </a:r>
          </a:p>
          <a:p>
            <a:r>
              <a:rPr lang="en-US" altLang="en-US" sz="1900" b="1" dirty="0">
                <a:latin typeface="Courier New" pitchFamily="49" charset="0"/>
              </a:rPr>
              <a:t>                                         </a:t>
            </a:r>
            <a:r>
              <a:rPr lang="en-US" altLang="en-US" sz="1900" b="1" dirty="0">
                <a:solidFill>
                  <a:srgbClr val="CC0066"/>
                </a:solidFill>
                <a:latin typeface="Courier New" pitchFamily="49" charset="0"/>
              </a:rPr>
              <a:t>--- From Environment ---</a:t>
            </a:r>
            <a:r>
              <a:rPr lang="en-US" altLang="en-US" sz="1900" b="1" dirty="0">
                <a:latin typeface="Courier New" pitchFamily="49" charset="0"/>
              </a:rPr>
              <a:t> </a:t>
            </a:r>
          </a:p>
          <a:p>
            <a:r>
              <a:rPr lang="en-US" altLang="en-US" sz="1900" b="1" dirty="0">
                <a:latin typeface="Courier New" pitchFamily="49" charset="0"/>
              </a:rPr>
              <a:t> Object    Type     Attribute  Release E DVP             ITG  QUA </a:t>
            </a:r>
          </a:p>
          <a:p>
            <a:r>
              <a:rPr lang="en-US" altLang="en-US" sz="1900" b="1" dirty="0">
                <a:latin typeface="Courier New" pitchFamily="49" charset="0"/>
              </a:rPr>
              <a:t> ACTGLL    *FILE    LF         FIN/BAS                        QUA </a:t>
            </a:r>
          </a:p>
          <a:p>
            <a:r>
              <a:rPr lang="en-US" altLang="en-US" sz="1900" b="1" dirty="0">
                <a:latin typeface="Courier New" pitchFamily="49" charset="0"/>
              </a:rPr>
              <a:t> RCVPRT    *PGM     RPG        FIN/BAS   DVP JONP            </a:t>
            </a:r>
          </a:p>
        </p:txBody>
      </p:sp>
      <p:sp>
        <p:nvSpPr>
          <p:cNvPr id="311305" name="Rectangle 9"/>
          <p:cNvSpPr>
            <a:spLocks noChangeArrowheads="1"/>
          </p:cNvSpPr>
          <p:nvPr/>
        </p:nvSpPr>
        <p:spPr bwMode="auto">
          <a:xfrm>
            <a:off x="690880" y="3204210"/>
            <a:ext cx="12313920" cy="212979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r>
              <a:rPr lang="en-US" altLang="en-US" sz="1900" b="1" dirty="0">
                <a:latin typeface="Courier New" pitchFamily="49" charset="0"/>
              </a:rPr>
              <a:t>CWRKOBJREL               Work with Objects by Release                          </a:t>
            </a:r>
          </a:p>
          <a:p>
            <a:r>
              <a:rPr lang="en-US" altLang="en-US" sz="1900" b="1" dirty="0">
                <a:latin typeface="Courier New" pitchFamily="49" charset="0"/>
              </a:rPr>
              <a:t>                                                                                                                                                           </a:t>
            </a:r>
          </a:p>
          <a:p>
            <a:r>
              <a:rPr lang="en-US" altLang="en-US" sz="1900" b="1" dirty="0">
                <a:latin typeface="Courier New" pitchFamily="49" charset="0"/>
              </a:rPr>
              <a:t>Opt Object    Type    Attribute D Release </a:t>
            </a:r>
            <a:r>
              <a:rPr lang="en-US" altLang="en-US" sz="1900" b="1" dirty="0" err="1">
                <a:latin typeface="Courier New" pitchFamily="49" charset="0"/>
              </a:rPr>
              <a:t>Envs</a:t>
            </a:r>
            <a:r>
              <a:rPr lang="en-US" altLang="en-US" sz="1900" b="1" dirty="0">
                <a:latin typeface="Courier New" pitchFamily="49" charset="0"/>
              </a:rPr>
              <a:t> </a:t>
            </a:r>
            <a:r>
              <a:rPr lang="en-US" altLang="en-US" sz="1900" b="1" dirty="0" err="1">
                <a:latin typeface="Courier New" pitchFamily="49" charset="0"/>
              </a:rPr>
              <a:t>Rl</a:t>
            </a:r>
            <a:r>
              <a:rPr lang="en-US" altLang="en-US" sz="1900" b="1" dirty="0">
                <a:latin typeface="Courier New" pitchFamily="49" charset="0"/>
              </a:rPr>
              <a:t> T  </a:t>
            </a:r>
            <a:r>
              <a:rPr lang="en-US" altLang="en-US" sz="1900" b="1" dirty="0" err="1">
                <a:latin typeface="Courier New" pitchFamily="49" charset="0"/>
              </a:rPr>
              <a:t>Cnds</a:t>
            </a:r>
            <a:r>
              <a:rPr lang="en-US" altLang="en-US" sz="1900" b="1" dirty="0">
                <a:latin typeface="Courier New" pitchFamily="49" charset="0"/>
              </a:rPr>
              <a:t>   E </a:t>
            </a:r>
            <a:r>
              <a:rPr lang="en-US" altLang="en-US" sz="1900" b="1" dirty="0" err="1">
                <a:latin typeface="Courier New" pitchFamily="49" charset="0"/>
              </a:rPr>
              <a:t>Chkout</a:t>
            </a:r>
            <a:r>
              <a:rPr lang="en-US" altLang="en-US" sz="1900" b="1" dirty="0">
                <a:latin typeface="Courier New" pitchFamily="49" charset="0"/>
              </a:rPr>
              <a:t> </a:t>
            </a:r>
            <a:r>
              <a:rPr lang="en-US" altLang="en-US" sz="1900" b="1" dirty="0" err="1">
                <a:latin typeface="Courier New" pitchFamily="49" charset="0"/>
              </a:rPr>
              <a:t>Dvp</a:t>
            </a:r>
            <a:r>
              <a:rPr lang="en-US" altLang="en-US" sz="1900" b="1" dirty="0">
                <a:latin typeface="Courier New" pitchFamily="49" charset="0"/>
              </a:rPr>
              <a:t>.</a:t>
            </a:r>
          </a:p>
          <a:p>
            <a:r>
              <a:rPr lang="en-US" altLang="en-US" sz="1900" b="1" dirty="0">
                <a:latin typeface="Courier New" pitchFamily="49" charset="0"/>
              </a:rPr>
              <a:t>    ACTGLL    *FILE   LF          FIN/BAS   </a:t>
            </a:r>
            <a:r>
              <a:rPr lang="en-US" altLang="en-US" sz="1900" b="1" dirty="0" err="1">
                <a:solidFill>
                  <a:srgbClr val="CC0066"/>
                </a:solidFill>
                <a:latin typeface="Courier New" pitchFamily="49" charset="0"/>
              </a:rPr>
              <a:t>Q</a:t>
            </a:r>
            <a:r>
              <a:rPr lang="en-US" altLang="en-US" sz="1900" b="1" dirty="0" err="1">
                <a:latin typeface="Courier New" pitchFamily="49" charset="0"/>
              </a:rPr>
              <a:t>p</a:t>
            </a:r>
            <a:r>
              <a:rPr lang="en-US" altLang="en-US" sz="1900" b="1" dirty="0">
                <a:latin typeface="Courier New" pitchFamily="49" charset="0"/>
              </a:rPr>
              <a:t>                            </a:t>
            </a:r>
          </a:p>
          <a:p>
            <a:r>
              <a:rPr lang="en-US" altLang="en-US" sz="1900" b="1" dirty="0">
                <a:latin typeface="Courier New" pitchFamily="49" charset="0"/>
              </a:rPr>
              <a:t>    RCVIO     *PGM    RPG         FIN/BAS d  </a:t>
            </a:r>
            <a:r>
              <a:rPr lang="en-US" altLang="en-US" sz="1900" b="1" dirty="0">
                <a:solidFill>
                  <a:srgbClr val="CC0066"/>
                </a:solidFill>
                <a:latin typeface="Courier New" pitchFamily="49" charset="0"/>
              </a:rPr>
              <a:t>P</a:t>
            </a:r>
            <a:r>
              <a:rPr lang="en-US" altLang="en-US" sz="1900" b="1" dirty="0">
                <a:latin typeface="Courier New" pitchFamily="49" charset="0"/>
              </a:rPr>
              <a:t>   +            JONP        </a:t>
            </a:r>
          </a:p>
          <a:p>
            <a:r>
              <a:rPr lang="en-US" altLang="en-US" sz="1900" b="1" dirty="0">
                <a:latin typeface="Courier New" pitchFamily="49" charset="0"/>
              </a:rPr>
              <a:t>    RCVPRT    *PGM    RPG         FIN/BAS </a:t>
            </a:r>
            <a:r>
              <a:rPr lang="en-US" altLang="en-US" sz="1900" b="1" dirty="0">
                <a:solidFill>
                  <a:srgbClr val="CC0066"/>
                </a:solidFill>
                <a:latin typeface="Courier New" pitchFamily="49" charset="0"/>
              </a:rPr>
              <a:t>D </a:t>
            </a:r>
            <a:r>
              <a:rPr lang="en-US" altLang="en-US" sz="1900" b="1" dirty="0" err="1">
                <a:latin typeface="Courier New" pitchFamily="49" charset="0"/>
              </a:rPr>
              <a:t>q</a:t>
            </a:r>
            <a:r>
              <a:rPr lang="en-US" altLang="en-US" sz="1900" b="1" dirty="0" err="1">
                <a:solidFill>
                  <a:srgbClr val="CC0066"/>
                </a:solidFill>
                <a:latin typeface="Courier New" pitchFamily="49" charset="0"/>
              </a:rPr>
              <a:t>P</a:t>
            </a:r>
            <a:r>
              <a:rPr lang="en-US" altLang="en-US" sz="1900" b="1" dirty="0">
                <a:latin typeface="Courier New" pitchFamily="49" charset="0"/>
              </a:rPr>
              <a:t>   +            JONP</a:t>
            </a:r>
          </a:p>
          <a:p>
            <a:r>
              <a:rPr lang="en-US" altLang="en-US" sz="1900" b="1" dirty="0">
                <a:latin typeface="Courier New" pitchFamily="49" charset="0"/>
              </a:rPr>
              <a:t>Subset:  </a:t>
            </a:r>
            <a:r>
              <a:rPr lang="en-US" altLang="en-US" sz="1900" b="1" dirty="0">
                <a:solidFill>
                  <a:srgbClr val="CC0066"/>
                </a:solidFill>
                <a:latin typeface="Courier New" pitchFamily="49" charset="0"/>
              </a:rPr>
              <a:t>Tsk: JPTASK1</a:t>
            </a:r>
            <a:r>
              <a:rPr lang="en-US" altLang="en-US" sz="1900" b="1" dirty="0">
                <a:latin typeface="Courier New" pitchFamily="49" charset="0"/>
              </a:rPr>
              <a:t> </a:t>
            </a:r>
          </a:p>
        </p:txBody>
      </p:sp>
      <p:sp>
        <p:nvSpPr>
          <p:cNvPr id="311310" name="Rectangle 14"/>
          <p:cNvSpPr>
            <a:spLocks noChangeArrowheads="1"/>
          </p:cNvSpPr>
          <p:nvPr/>
        </p:nvSpPr>
        <p:spPr bwMode="auto">
          <a:xfrm>
            <a:off x="530861" y="1746886"/>
            <a:ext cx="11440160" cy="1261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284163" indent="-284163">
              <a:lnSpc>
                <a:spcPct val="90000"/>
              </a:lnSpc>
              <a:spcBef>
                <a:spcPct val="10000"/>
              </a:spcBef>
              <a:buClr>
                <a:srgbClr val="00578E"/>
              </a:buClr>
              <a:buChar char="•"/>
              <a:defRPr sz="2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803275" indent="-347663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buChar char="–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200150" indent="-2222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570038" indent="-255588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232025" indent="-38100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892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64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36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08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60000"/>
              </a:spcBef>
            </a:pPr>
            <a:endParaRPr lang="en-US" altLang="en-US" sz="2400"/>
          </a:p>
        </p:txBody>
      </p:sp>
      <p:sp>
        <p:nvSpPr>
          <p:cNvPr id="311311" name="Oval 15"/>
          <p:cNvSpPr>
            <a:spLocks noChangeArrowheads="1"/>
          </p:cNvSpPr>
          <p:nvPr/>
        </p:nvSpPr>
        <p:spPr bwMode="auto">
          <a:xfrm>
            <a:off x="1104901" y="4608830"/>
            <a:ext cx="1463040" cy="441960"/>
          </a:xfrm>
          <a:prstGeom prst="ellipse">
            <a:avLst/>
          </a:prstGeom>
          <a:noFill/>
          <a:ln w="19050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311312" name="Text Box 16"/>
          <p:cNvSpPr txBox="1">
            <a:spLocks noChangeArrowheads="1"/>
          </p:cNvSpPr>
          <p:nvPr/>
        </p:nvSpPr>
        <p:spPr bwMode="auto">
          <a:xfrm>
            <a:off x="142240" y="5830571"/>
            <a:ext cx="2059941" cy="1732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altLang="en-US" dirty="0">
                <a:latin typeface="Arial" charset="0"/>
              </a:rPr>
              <a:t>Notice this object is not selected for promote</a:t>
            </a:r>
          </a:p>
        </p:txBody>
      </p:sp>
      <p:sp>
        <p:nvSpPr>
          <p:cNvPr id="311313" name="Line 17"/>
          <p:cNvSpPr>
            <a:spLocks noChangeShapeType="1"/>
          </p:cNvSpPr>
          <p:nvPr/>
        </p:nvSpPr>
        <p:spPr bwMode="auto">
          <a:xfrm flipV="1">
            <a:off x="1172209" y="5050789"/>
            <a:ext cx="298451" cy="779780"/>
          </a:xfrm>
          <a:prstGeom prst="line">
            <a:avLst/>
          </a:prstGeom>
          <a:noFill/>
          <a:ln w="15875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311314" name="Line 18"/>
          <p:cNvSpPr>
            <a:spLocks noChangeShapeType="1"/>
          </p:cNvSpPr>
          <p:nvPr/>
        </p:nvSpPr>
        <p:spPr bwMode="auto">
          <a:xfrm>
            <a:off x="7042152" y="5050788"/>
            <a:ext cx="1365249" cy="2251711"/>
          </a:xfrm>
          <a:prstGeom prst="line">
            <a:avLst/>
          </a:prstGeom>
          <a:noFill/>
          <a:ln w="15875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311315" name="Line 19"/>
          <p:cNvSpPr>
            <a:spLocks noChangeShapeType="1"/>
          </p:cNvSpPr>
          <p:nvPr/>
        </p:nvSpPr>
        <p:spPr bwMode="auto">
          <a:xfrm>
            <a:off x="7480300" y="4356736"/>
            <a:ext cx="3721100" cy="2489834"/>
          </a:xfrm>
          <a:prstGeom prst="line">
            <a:avLst/>
          </a:prstGeom>
          <a:noFill/>
          <a:ln w="15875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68142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8" name="Rectangle 10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600"/>
              <a:t>Two steps to remove an object from a task</a:t>
            </a:r>
          </a:p>
        </p:txBody>
      </p:sp>
      <p:sp>
        <p:nvSpPr>
          <p:cNvPr id="16998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754381" y="1969770"/>
            <a:ext cx="8034019" cy="2743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 dirty="0">
                <a:latin typeface="Courier New" pitchFamily="49" charset="0"/>
              </a:rPr>
              <a:t>CRMVOBJTSK  </a:t>
            </a:r>
            <a:r>
              <a:rPr lang="en-US" altLang="en-US" sz="1700" b="1" dirty="0">
                <a:solidFill>
                  <a:srgbClr val="CC0066"/>
                </a:solidFill>
                <a:latin typeface="Courier New" pitchFamily="49" charset="0"/>
              </a:rPr>
              <a:t>Remove Task Assignments from Object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 dirty="0">
                <a:latin typeface="Courier New" pitchFamily="49" charset="0"/>
              </a:rPr>
              <a:t>                                                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 dirty="0">
                <a:latin typeface="Courier New" pitchFamily="49" charset="0"/>
              </a:rPr>
              <a:t>Object . . . . . . . . . :   RCVIO               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 dirty="0">
                <a:latin typeface="Courier New" pitchFamily="49" charset="0"/>
              </a:rPr>
              <a:t>Object type  . . . . . . :   *PGM               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 dirty="0">
                <a:latin typeface="Courier New" pitchFamily="49" charset="0"/>
              </a:rPr>
              <a:t>Release  . . . . . . . . :   XYZCO/FINANCE/BASE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 dirty="0">
                <a:latin typeface="Courier New" pitchFamily="49" charset="0"/>
              </a:rPr>
              <a:t>                                                                                                          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 dirty="0">
                <a:latin typeface="Courier New" pitchFamily="49" charset="0"/>
              </a:rPr>
              <a:t>Type options, press Enter.                      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 dirty="0">
                <a:latin typeface="Courier New" pitchFamily="49" charset="0"/>
              </a:rPr>
              <a:t>  </a:t>
            </a:r>
            <a:r>
              <a:rPr lang="en-US" altLang="en-US" sz="1700" b="1" dirty="0">
                <a:solidFill>
                  <a:srgbClr val="CC0066"/>
                </a:solidFill>
                <a:latin typeface="Courier New" pitchFamily="49" charset="0"/>
              </a:rPr>
              <a:t>4=Remove assignment from object</a:t>
            </a:r>
            <a:r>
              <a:rPr lang="en-US" altLang="en-US" sz="1700" b="1" dirty="0">
                <a:latin typeface="Courier New" pitchFamily="49" charset="0"/>
              </a:rPr>
              <a:t>                                           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 dirty="0">
                <a:latin typeface="Courier New" pitchFamily="49" charset="0"/>
              </a:rPr>
              <a:t>Opt  Task        Environment     Task text   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 dirty="0">
                <a:latin typeface="Courier New" pitchFamily="49" charset="0"/>
              </a:rPr>
              <a:t> 4</a:t>
            </a:r>
            <a:r>
              <a:rPr lang="en-US" altLang="en-US" sz="17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altLang="en-US" sz="1700" b="1" dirty="0">
                <a:latin typeface="Courier New" pitchFamily="49" charset="0"/>
              </a:rPr>
              <a:t>  </a:t>
            </a:r>
            <a:r>
              <a:rPr lang="en-US" altLang="en-US" sz="1700" b="1" dirty="0">
                <a:solidFill>
                  <a:srgbClr val="CC0066"/>
                </a:solidFill>
                <a:latin typeface="Courier New" pitchFamily="49" charset="0"/>
              </a:rPr>
              <a:t>JPPROJ1  </a:t>
            </a:r>
            <a:r>
              <a:rPr lang="en-US" altLang="en-US" sz="1700" b="1" dirty="0">
                <a:latin typeface="Courier New" pitchFamily="49" charset="0"/>
              </a:rPr>
              <a:t>   DVP JONP</a:t>
            </a:r>
          </a:p>
        </p:txBody>
      </p:sp>
      <p:sp>
        <p:nvSpPr>
          <p:cNvPr id="169988" name="Rectangle 1028"/>
          <p:cNvSpPr>
            <a:spLocks noChangeArrowheads="1"/>
          </p:cNvSpPr>
          <p:nvPr/>
        </p:nvSpPr>
        <p:spPr bwMode="auto">
          <a:xfrm>
            <a:off x="4724402" y="4615009"/>
            <a:ext cx="7230446" cy="300960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CCHGTSKOBJ            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Change Task Objects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Release  . . . . . . . . : XYZCO/FINANCE/BASE </a:t>
            </a:r>
          </a:p>
          <a:p>
            <a:r>
              <a:rPr lang="en-US" altLang="en-US" sz="1700" b="1">
                <a:latin typeface="Courier New" pitchFamily="49" charset="0"/>
              </a:rPr>
              <a:t>Position to  . . . . . . .                *TOP, *BOT,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Type options, changes and additions, press Enter.    </a:t>
            </a:r>
          </a:p>
          <a:p>
            <a:r>
              <a:rPr lang="en-US" altLang="en-US" sz="1700" b="1">
                <a:latin typeface="Courier New" pitchFamily="49" charset="0"/>
              </a:rPr>
              <a:t>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4=Remove</a:t>
            </a:r>
          </a:p>
          <a:p>
            <a:r>
              <a:rPr lang="en-US" altLang="en-US" sz="1700" b="1">
                <a:latin typeface="Courier New" pitchFamily="49" charset="0"/>
              </a:rPr>
              <a:t>    ----- Object + -----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Opt Name        Type      Developer     Text         </a:t>
            </a:r>
          </a:p>
          <a:p>
            <a:r>
              <a:rPr lang="en-US" altLang="en-US" sz="1700" b="1">
                <a:latin typeface="Courier New" pitchFamily="49" charset="0"/>
              </a:rPr>
              <a:t> 4  RCVIO       *PGM                 +  RPG Program 1</a:t>
            </a:r>
          </a:p>
          <a:p>
            <a:r>
              <a:rPr lang="en-US" altLang="en-US" sz="1700" b="1">
                <a:latin typeface="Courier New" pitchFamily="49" charset="0"/>
              </a:rPr>
              <a:t>    RCVPRT      *PGM                 +  RPG Program 2</a:t>
            </a:r>
          </a:p>
        </p:txBody>
      </p:sp>
      <p:sp>
        <p:nvSpPr>
          <p:cNvPr id="169989" name="Rectangle 1029"/>
          <p:cNvSpPr>
            <a:spLocks noChangeArrowheads="1"/>
          </p:cNvSpPr>
          <p:nvPr/>
        </p:nvSpPr>
        <p:spPr bwMode="auto">
          <a:xfrm>
            <a:off x="873761" y="5386185"/>
            <a:ext cx="3660139" cy="79669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AutoNum type="arabicParenR" startAt="2"/>
            </a:pPr>
            <a:r>
              <a:rPr lang="en-US" altLang="en-US" dirty="0">
                <a:latin typeface="Arial" charset="0"/>
              </a:rPr>
              <a:t>Remove object </a:t>
            </a:r>
            <a:r>
              <a:rPr lang="en-US" altLang="en-US" b="1" dirty="0">
                <a:latin typeface="Arial" charset="0"/>
              </a:rPr>
              <a:t>name</a:t>
            </a:r>
            <a:br>
              <a:rPr lang="en-US" altLang="en-US" b="1" dirty="0">
                <a:latin typeface="Arial" charset="0"/>
              </a:rPr>
            </a:br>
            <a:r>
              <a:rPr lang="en-US" altLang="en-US" dirty="0">
                <a:latin typeface="Arial" charset="0"/>
              </a:rPr>
              <a:t>from task</a:t>
            </a:r>
          </a:p>
        </p:txBody>
      </p:sp>
      <p:sp>
        <p:nvSpPr>
          <p:cNvPr id="169990" name="Text Box 1030"/>
          <p:cNvSpPr txBox="1">
            <a:spLocks noChangeArrowheads="1"/>
          </p:cNvSpPr>
          <p:nvPr/>
        </p:nvSpPr>
        <p:spPr bwMode="auto">
          <a:xfrm>
            <a:off x="9151622" y="2894966"/>
            <a:ext cx="1610360" cy="39350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Path: 2, 22</a:t>
            </a:r>
            <a:endParaRPr lang="en-US" altLang="en-US" sz="2000" b="1">
              <a:solidFill>
                <a:srgbClr val="CC0066"/>
              </a:solidFill>
              <a:latin typeface="Arial" charset="0"/>
            </a:endParaRPr>
          </a:p>
        </p:txBody>
      </p:sp>
      <p:sp>
        <p:nvSpPr>
          <p:cNvPr id="169991" name="Rectangle 1031"/>
          <p:cNvSpPr>
            <a:spLocks noChangeArrowheads="1"/>
          </p:cNvSpPr>
          <p:nvPr/>
        </p:nvSpPr>
        <p:spPr bwMode="auto">
          <a:xfrm>
            <a:off x="9151621" y="1980998"/>
            <a:ext cx="4632960" cy="79669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AutoNum type="arabicParenR"/>
            </a:pPr>
            <a:r>
              <a:rPr lang="en-US" altLang="en-US">
                <a:latin typeface="Arial" charset="0"/>
              </a:rPr>
              <a:t>Remove task association from active </a:t>
            </a:r>
            <a:r>
              <a:rPr lang="en-US" altLang="en-US" b="1">
                <a:latin typeface="Arial" charset="0"/>
              </a:rPr>
              <a:t>copy </a:t>
            </a:r>
            <a:r>
              <a:rPr lang="en-US" altLang="en-US">
                <a:latin typeface="Arial" charset="0"/>
              </a:rPr>
              <a:t>of object</a:t>
            </a:r>
          </a:p>
        </p:txBody>
      </p:sp>
      <p:sp>
        <p:nvSpPr>
          <p:cNvPr id="169992" name="Text Box 1032"/>
          <p:cNvSpPr txBox="1">
            <a:spLocks noChangeArrowheads="1"/>
          </p:cNvSpPr>
          <p:nvPr/>
        </p:nvSpPr>
        <p:spPr bwMode="auto">
          <a:xfrm>
            <a:off x="2740660" y="6301106"/>
            <a:ext cx="1757680" cy="39350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Path: 5, 2, 3</a:t>
            </a:r>
            <a:endParaRPr lang="en-US" altLang="en-US" sz="2000" b="1">
              <a:solidFill>
                <a:srgbClr val="CC0066"/>
              </a:solidFill>
              <a:latin typeface="Arial" charset="0"/>
            </a:endParaRPr>
          </a:p>
        </p:txBody>
      </p:sp>
      <p:sp>
        <p:nvSpPr>
          <p:cNvPr id="169993" name="Oval 1033"/>
          <p:cNvSpPr>
            <a:spLocks noChangeArrowheads="1"/>
          </p:cNvSpPr>
          <p:nvPr/>
        </p:nvSpPr>
        <p:spPr bwMode="auto">
          <a:xfrm>
            <a:off x="749302" y="3996337"/>
            <a:ext cx="655320" cy="748103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endParaRPr lang="en-US"/>
          </a:p>
        </p:txBody>
      </p:sp>
      <p:sp>
        <p:nvSpPr>
          <p:cNvPr id="169994" name="Oval 1034"/>
          <p:cNvSpPr>
            <a:spLocks noChangeArrowheads="1"/>
          </p:cNvSpPr>
          <p:nvPr/>
        </p:nvSpPr>
        <p:spPr bwMode="auto">
          <a:xfrm>
            <a:off x="4732021" y="6643652"/>
            <a:ext cx="637539" cy="748103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22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WordArt 2"/>
          <p:cNvSpPr>
            <a:spLocks noChangeArrowheads="1" noChangeShapeType="1"/>
          </p:cNvSpPr>
          <p:nvPr/>
        </p:nvSpPr>
        <p:spPr bwMode="auto">
          <a:xfrm rot="5400000">
            <a:off x="4834891" y="1493520"/>
            <a:ext cx="5212080" cy="5859781"/>
          </a:xfrm>
          <a:prstGeom prst="rect">
            <a:avLst/>
          </a:prstGeom>
        </p:spPr>
        <p:txBody>
          <a:bodyPr vert="wordArtVert"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13700" kern="10">
                <a:ln w="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CCFFFF">
                    <a:alpha val="50000"/>
                  </a:srgbClr>
                </a:solidFill>
                <a:effectLst>
                  <a:outerShdw dist="53882" dir="2700000" algn="ctr" rotWithShape="0">
                    <a:srgbClr val="CBCBCB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86403" name="Rectangle 3"/>
          <p:cNvSpPr>
            <a:spLocks noChangeArrowheads="1"/>
          </p:cNvSpPr>
          <p:nvPr/>
        </p:nvSpPr>
        <p:spPr bwMode="auto">
          <a:xfrm>
            <a:off x="2748282" y="2574290"/>
            <a:ext cx="9558018" cy="335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342900" indent="-342900">
              <a:lnSpc>
                <a:spcPts val="3200"/>
              </a:lnSpc>
              <a:buClr>
                <a:srgbClr val="00578E"/>
              </a:buClr>
              <a:defRPr sz="3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algn="ctr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143000" indent="-228600" algn="ctr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600200" indent="-228600" algn="ctr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en-US" altLang="en-US" sz="6900" dirty="0">
                <a:solidFill>
                  <a:schemeClr val="accent2"/>
                </a:solidFill>
              </a:rPr>
              <a:t>	How can I back out an object that has been deployed?</a:t>
            </a:r>
          </a:p>
        </p:txBody>
      </p:sp>
      <p:sp>
        <p:nvSpPr>
          <p:cNvPr id="486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FAQ	</a:t>
            </a:r>
          </a:p>
        </p:txBody>
      </p:sp>
    </p:spTree>
    <p:extLst>
      <p:ext uri="{BB962C8B-B14F-4D97-AF65-F5344CB8AC3E}">
        <p14:creationId xmlns:p14="http://schemas.microsoft.com/office/powerpoint/2010/main" val="16957112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back out?</a:t>
            </a:r>
          </a:p>
        </p:txBody>
      </p:sp>
      <p:sp>
        <p:nvSpPr>
          <p:cNvPr id="12084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Install failures – NOT! 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If any object fails to install, entire set is reversed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Level checks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Compile/distribute dependencies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Bad program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Test better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Users change their minds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Add a user QA environment</a:t>
            </a:r>
          </a:p>
        </p:txBody>
      </p:sp>
    </p:spTree>
    <p:extLst>
      <p:ext uri="{BB962C8B-B14F-4D97-AF65-F5344CB8AC3E}">
        <p14:creationId xmlns:p14="http://schemas.microsoft.com/office/powerpoint/2010/main" val="2199372659"/>
      </p:ext>
    </p:extLst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Reversing deployments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Best answer is to fix the problem on the development machine and deploy the fix! 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Correct only the objects that need it 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altLang="en-US" dirty="0"/>
              <a:t>Deployment back out function reverses the entire set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Keep development environments in sync with production machine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Can use emergency or regular checkout from archive</a:t>
            </a:r>
          </a:p>
        </p:txBody>
      </p:sp>
    </p:spTree>
    <p:extLst>
      <p:ext uri="{BB962C8B-B14F-4D97-AF65-F5344CB8AC3E}">
        <p14:creationId xmlns:p14="http://schemas.microsoft.com/office/powerpoint/2010/main" val="3699348050"/>
      </p:ext>
    </p:extLst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9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Emergency checkout from archive</a:t>
            </a: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11191241" y="5917785"/>
            <a:ext cx="2207259" cy="10244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pPr algn="ctr"/>
            <a:r>
              <a:rPr lang="en-US" altLang="en-US" sz="2900">
                <a:latin typeface="Arial" charset="0"/>
              </a:rPr>
              <a:t>Production</a:t>
            </a:r>
          </a:p>
          <a:p>
            <a:pPr algn="ctr"/>
            <a:r>
              <a:rPr lang="en-US" altLang="en-US" sz="2900">
                <a:latin typeface="Arial" charset="0"/>
              </a:rPr>
              <a:t>Machine</a:t>
            </a: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1971040" y="5932643"/>
            <a:ext cx="1343661" cy="57817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pPr algn="ctr"/>
            <a:r>
              <a:rPr lang="en-US" altLang="en-US" sz="2900">
                <a:latin typeface="Arial" charset="0"/>
              </a:rPr>
              <a:t>DVP</a:t>
            </a:r>
            <a:endParaRPr lang="en-US" altLang="en-US">
              <a:latin typeface="Arial" charset="0"/>
            </a:endParaRPr>
          </a:p>
        </p:txBody>
      </p:sp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7250776" y="5932643"/>
            <a:ext cx="1050870" cy="57817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pPr algn="ctr"/>
            <a:r>
              <a:rPr lang="en-US" altLang="en-US" sz="2900">
                <a:latin typeface="Arial" charset="0"/>
              </a:rPr>
              <a:t>PDN</a:t>
            </a:r>
            <a:endParaRPr lang="en-US" altLang="en-US">
              <a:latin typeface="Arial" charset="0"/>
            </a:endParaRPr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4531361" y="5932643"/>
            <a:ext cx="1397000" cy="57817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pPr algn="ctr"/>
            <a:r>
              <a:rPr lang="en-US" altLang="en-US" sz="2900">
                <a:latin typeface="Arial" charset="0"/>
              </a:rPr>
              <a:t>QUA</a:t>
            </a:r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7078561" y="6847043"/>
            <a:ext cx="1504519" cy="578174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pPr algn="ctr"/>
            <a:r>
              <a:rPr lang="en-US" altLang="en-US" sz="2900">
                <a:latin typeface="Arial" charset="0"/>
              </a:rPr>
              <a:t>Archive</a:t>
            </a:r>
            <a:endParaRPr lang="en-US" altLang="en-US">
              <a:latin typeface="Arial" charset="0"/>
            </a:endParaRPr>
          </a:p>
        </p:txBody>
      </p:sp>
      <p:cxnSp>
        <p:nvCxnSpPr>
          <p:cNvPr id="267274" name="AutoShape 10"/>
          <p:cNvCxnSpPr>
            <a:cxnSpLocks noChangeShapeType="1"/>
            <a:stCxn id="267270" idx="0"/>
            <a:endCxn id="267271" idx="0"/>
          </p:cNvCxnSpPr>
          <p:nvPr/>
        </p:nvCxnSpPr>
        <p:spPr bwMode="auto">
          <a:xfrm rot="5400000" flipH="1" flipV="1">
            <a:off x="5209541" y="3365973"/>
            <a:ext cx="12700" cy="5133340"/>
          </a:xfrm>
          <a:prstGeom prst="curvedConnector3">
            <a:avLst>
              <a:gd name="adj1" fmla="val 18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7275" name="AutoShape 11"/>
          <p:cNvCxnSpPr>
            <a:cxnSpLocks noChangeShapeType="1"/>
            <a:stCxn id="267271" idx="3"/>
            <a:endCxn id="267268" idx="1"/>
          </p:cNvCxnSpPr>
          <p:nvPr/>
        </p:nvCxnSpPr>
        <p:spPr bwMode="auto">
          <a:xfrm>
            <a:off x="8301646" y="6221730"/>
            <a:ext cx="2889595" cy="20828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7276" name="AutoShape 12"/>
          <p:cNvCxnSpPr>
            <a:cxnSpLocks noChangeShapeType="1"/>
            <a:stCxn id="267271" idx="3"/>
            <a:endCxn id="267273" idx="3"/>
          </p:cNvCxnSpPr>
          <p:nvPr/>
        </p:nvCxnSpPr>
        <p:spPr bwMode="auto">
          <a:xfrm>
            <a:off x="8301646" y="6221730"/>
            <a:ext cx="281434" cy="914400"/>
          </a:xfrm>
          <a:prstGeom prst="curvedConnector3">
            <a:avLst>
              <a:gd name="adj1" fmla="val 18122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7277" name="AutoShape 13"/>
          <p:cNvCxnSpPr>
            <a:cxnSpLocks noChangeShapeType="1"/>
            <a:stCxn id="267273" idx="1"/>
            <a:endCxn id="267270" idx="1"/>
          </p:cNvCxnSpPr>
          <p:nvPr/>
        </p:nvCxnSpPr>
        <p:spPr bwMode="auto">
          <a:xfrm rot="10800000">
            <a:off x="1971041" y="6221730"/>
            <a:ext cx="5107521" cy="914400"/>
          </a:xfrm>
          <a:prstGeom prst="curvedConnector3">
            <a:avLst>
              <a:gd name="adj1" fmla="val 10447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7278" name="Oval 14"/>
          <p:cNvSpPr>
            <a:spLocks noChangeArrowheads="1"/>
          </p:cNvSpPr>
          <p:nvPr/>
        </p:nvSpPr>
        <p:spPr bwMode="auto">
          <a:xfrm>
            <a:off x="3434080" y="6617374"/>
            <a:ext cx="731520" cy="68318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pPr algn="ctr"/>
            <a:r>
              <a:rPr lang="en-US" altLang="en-US" sz="2300" b="1">
                <a:latin typeface="Arial" charset="0"/>
              </a:rPr>
              <a:t>1</a:t>
            </a:r>
            <a:endParaRPr lang="en-US" altLang="en-US" sz="2300">
              <a:latin typeface="Arial" charset="0"/>
            </a:endParaRPr>
          </a:p>
        </p:txBody>
      </p:sp>
      <p:sp>
        <p:nvSpPr>
          <p:cNvPr id="267279" name="Oval 15"/>
          <p:cNvSpPr>
            <a:spLocks noChangeArrowheads="1"/>
          </p:cNvSpPr>
          <p:nvPr/>
        </p:nvSpPr>
        <p:spPr bwMode="auto">
          <a:xfrm>
            <a:off x="3556000" y="5411509"/>
            <a:ext cx="609600" cy="68318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pPr algn="ctr"/>
            <a:r>
              <a:rPr lang="en-US" altLang="en-US" sz="2300" b="1">
                <a:latin typeface="Arial" charset="0"/>
              </a:rPr>
              <a:t>2</a:t>
            </a:r>
          </a:p>
        </p:txBody>
      </p:sp>
      <p:sp>
        <p:nvSpPr>
          <p:cNvPr id="267280" name="Oval 16"/>
          <p:cNvSpPr>
            <a:spLocks noChangeArrowheads="1"/>
          </p:cNvSpPr>
          <p:nvPr/>
        </p:nvSpPr>
        <p:spPr bwMode="auto">
          <a:xfrm>
            <a:off x="9893858" y="6143029"/>
            <a:ext cx="600867" cy="68318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pPr algn="ctr"/>
            <a:r>
              <a:rPr lang="en-US" altLang="en-US" sz="2300" b="1">
                <a:latin typeface="Arial" charset="0"/>
              </a:rPr>
              <a:t>4</a:t>
            </a:r>
            <a:endParaRPr lang="en-US" altLang="en-US" sz="4000">
              <a:latin typeface="Arial" charset="0"/>
            </a:endParaRPr>
          </a:p>
        </p:txBody>
      </p:sp>
      <p:sp>
        <p:nvSpPr>
          <p:cNvPr id="267281" name="Oval 17"/>
          <p:cNvSpPr>
            <a:spLocks noChangeArrowheads="1"/>
          </p:cNvSpPr>
          <p:nvPr/>
        </p:nvSpPr>
        <p:spPr bwMode="auto">
          <a:xfrm>
            <a:off x="8920480" y="6325909"/>
            <a:ext cx="609600" cy="68318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pPr algn="ctr"/>
            <a:r>
              <a:rPr lang="en-US" altLang="en-US" sz="2300" b="1">
                <a:latin typeface="Arial" charset="0"/>
              </a:rPr>
              <a:t>3</a:t>
            </a:r>
            <a:endParaRPr lang="en-US" altLang="en-US" sz="4000">
              <a:latin typeface="Arial" charset="0"/>
            </a:endParaRPr>
          </a:p>
        </p:txBody>
      </p:sp>
      <p:sp>
        <p:nvSpPr>
          <p:cNvPr id="267282" name="Rectangle 18"/>
          <p:cNvSpPr>
            <a:spLocks noChangeArrowheads="1"/>
          </p:cNvSpPr>
          <p:nvPr/>
        </p:nvSpPr>
        <p:spPr bwMode="auto">
          <a:xfrm>
            <a:off x="264160" y="4930361"/>
            <a:ext cx="2712720" cy="10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pPr algn="ctr"/>
            <a:r>
              <a:rPr lang="en-US" altLang="en-US" sz="2900">
                <a:latin typeface="Arial" charset="0"/>
              </a:rPr>
              <a:t>Development </a:t>
            </a:r>
          </a:p>
          <a:p>
            <a:pPr algn="ctr"/>
            <a:r>
              <a:rPr lang="en-US" altLang="en-US" sz="2900">
                <a:latin typeface="Arial" charset="0"/>
              </a:rPr>
              <a:t>Machine</a:t>
            </a:r>
          </a:p>
        </p:txBody>
      </p:sp>
      <p:sp>
        <p:nvSpPr>
          <p:cNvPr id="267283" name="Rectangle 19"/>
          <p:cNvSpPr>
            <a:spLocks noChangeArrowheads="1"/>
          </p:cNvSpPr>
          <p:nvPr/>
        </p:nvSpPr>
        <p:spPr bwMode="auto">
          <a:xfrm>
            <a:off x="1186182" y="1727835"/>
            <a:ext cx="12359640" cy="3202525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284163" indent="-284163">
              <a:lnSpc>
                <a:spcPct val="90000"/>
              </a:lnSpc>
              <a:spcBef>
                <a:spcPct val="10000"/>
              </a:spcBef>
              <a:buClr>
                <a:srgbClr val="00578E"/>
              </a:buClr>
              <a:buChar char="•"/>
              <a:defRPr sz="24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803275" indent="-347663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buChar char="–"/>
              <a:defRPr sz="20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857250" indent="1206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0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200150" indent="114300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 sz="1600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1543050" indent="307975"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000250" indent="307975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457450" indent="307975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914650" indent="307975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371850" indent="307975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400" b="1">
                <a:latin typeface="Courier New" pitchFamily="49" charset="0"/>
              </a:rPr>
              <a:t> </a:t>
            </a:r>
            <a:r>
              <a:rPr lang="en-US" altLang="en-US" sz="1700" b="1">
                <a:latin typeface="Courier New" pitchFamily="49" charset="0"/>
              </a:rPr>
              <a:t>CWRKARCOBJ                Work with Archive Objects                      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latin typeface="Courier New" pitchFamily="49" charset="0"/>
              </a:rPr>
              <a:t> Position to  . . . . . . .                *TOP, *BOT, starting characters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latin typeface="Courier New" pitchFamily="49" charset="0"/>
              </a:rPr>
              <a:t> Type options, press Enter.                                    (*=Combined job)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latin typeface="Courier New" pitchFamily="49" charset="0"/>
              </a:rPr>
              <a:t>   3=Checkout*   4=Delete   5=Browse source 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23=Emergency checkout*</a:t>
            </a:r>
            <a:r>
              <a:rPr lang="en-US" altLang="en-US" sz="1700" b="1">
                <a:latin typeface="Courier New" pitchFamily="49" charset="0"/>
              </a:rPr>
              <a:t>      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latin typeface="Courier New" pitchFamily="49" charset="0"/>
              </a:rPr>
              <a:t>                                    -- Archive ---                    More: - +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latin typeface="Courier New" pitchFamily="49" charset="0"/>
              </a:rPr>
              <a:t> Opt Object      Type      Release    Date    Time Version  Attribute D Src Obj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latin typeface="Courier New" pitchFamily="49" charset="0"/>
              </a:rPr>
              <a:t>	  ACTGLP1     *FILE     FIN/BAS  07/25/05 13:15 0020000H PF           Y   N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latin typeface="Courier New" pitchFamily="49" charset="0"/>
              </a:rPr>
              <a:t> </a:t>
            </a:r>
            <a:r>
              <a:rPr lang="en-US" altLang="en-US" sz="1700" b="1">
                <a:solidFill>
                  <a:srgbClr val="FF0000"/>
                </a:solidFill>
                <a:latin typeface="Courier New" pitchFamily="49" charset="0"/>
              </a:rPr>
              <a:t>23</a:t>
            </a:r>
            <a:r>
              <a:rPr lang="en-US" altLang="en-US" sz="1700" b="1">
                <a:latin typeface="Courier New" pitchFamily="49" charset="0"/>
              </a:rPr>
              <a:t>  ACTGLP1     *FILE     FIN/BAS  07/22/05 14:50 00000002 PF           Y   N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en-US" sz="1700" b="1">
                <a:latin typeface="Courier New" pitchFamily="49" charset="0"/>
              </a:rPr>
              <a:t>     ADDRFILEHS  *FILE     FIN/BAS  07/23/05 13:23 00000000 PF           Y   Y </a:t>
            </a:r>
          </a:p>
        </p:txBody>
      </p:sp>
      <p:sp>
        <p:nvSpPr>
          <p:cNvPr id="267288" name="Text Box 24"/>
          <p:cNvSpPr txBox="1">
            <a:spLocks noChangeArrowheads="1"/>
          </p:cNvSpPr>
          <p:nvPr/>
        </p:nvSpPr>
        <p:spPr bwMode="auto">
          <a:xfrm>
            <a:off x="1661161" y="7120890"/>
            <a:ext cx="1732280" cy="439674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2000" b="1">
                <a:solidFill>
                  <a:srgbClr val="CC0066"/>
                </a:solidFill>
                <a:latin typeface="Arial" charset="0"/>
              </a:rPr>
              <a:t>Checkout</a:t>
            </a:r>
          </a:p>
        </p:txBody>
      </p:sp>
      <p:sp>
        <p:nvSpPr>
          <p:cNvPr id="267289" name="Text Box 25"/>
          <p:cNvSpPr txBox="1">
            <a:spLocks noChangeArrowheads="1"/>
          </p:cNvSpPr>
          <p:nvPr/>
        </p:nvSpPr>
        <p:spPr bwMode="auto">
          <a:xfrm>
            <a:off x="11252200" y="1236980"/>
            <a:ext cx="2296160" cy="3935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Paths: 3; or 1, 24</a:t>
            </a:r>
          </a:p>
        </p:txBody>
      </p:sp>
      <p:sp>
        <p:nvSpPr>
          <p:cNvPr id="267290" name="Text Box 26"/>
          <p:cNvSpPr txBox="1">
            <a:spLocks noChangeArrowheads="1"/>
          </p:cNvSpPr>
          <p:nvPr/>
        </p:nvSpPr>
        <p:spPr bwMode="auto">
          <a:xfrm>
            <a:off x="4142742" y="5126356"/>
            <a:ext cx="1508760" cy="439674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2000" b="1">
                <a:solidFill>
                  <a:srgbClr val="CC0066"/>
                </a:solidFill>
                <a:latin typeface="Arial" charset="0"/>
              </a:rPr>
              <a:t>Promote</a:t>
            </a:r>
          </a:p>
        </p:txBody>
      </p:sp>
      <p:sp>
        <p:nvSpPr>
          <p:cNvPr id="267291" name="Text Box 27"/>
          <p:cNvSpPr txBox="1">
            <a:spLocks noChangeArrowheads="1"/>
          </p:cNvSpPr>
          <p:nvPr/>
        </p:nvSpPr>
        <p:spPr bwMode="auto">
          <a:xfrm>
            <a:off x="9306560" y="7038976"/>
            <a:ext cx="1442720" cy="439674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2000" b="1">
                <a:solidFill>
                  <a:srgbClr val="CC0066"/>
                </a:solidFill>
                <a:latin typeface="Arial" charset="0"/>
              </a:rPr>
              <a:t>Archive</a:t>
            </a:r>
          </a:p>
        </p:txBody>
      </p:sp>
      <p:sp>
        <p:nvSpPr>
          <p:cNvPr id="267292" name="Text Box 28"/>
          <p:cNvSpPr txBox="1">
            <a:spLocks noChangeArrowheads="1"/>
          </p:cNvSpPr>
          <p:nvPr/>
        </p:nvSpPr>
        <p:spPr bwMode="auto">
          <a:xfrm>
            <a:off x="9194801" y="5741670"/>
            <a:ext cx="1663701" cy="439674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2000" b="1">
                <a:solidFill>
                  <a:srgbClr val="CC0066"/>
                </a:solidFill>
                <a:latin typeface="Arial" charset="0"/>
              </a:rPr>
              <a:t>Deploy</a:t>
            </a:r>
          </a:p>
        </p:txBody>
      </p:sp>
    </p:spTree>
    <p:extLst>
      <p:ext uri="{BB962C8B-B14F-4D97-AF65-F5344CB8AC3E}">
        <p14:creationId xmlns:p14="http://schemas.microsoft.com/office/powerpoint/2010/main" val="30623263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4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If you MUST back out…</a:t>
            </a:r>
          </a:p>
        </p:txBody>
      </p:sp>
      <p:sp>
        <p:nvSpPr>
          <p:cNvPr id="12494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906780" y="1506221"/>
            <a:ext cx="11678920" cy="29451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>
                <a:solidFill>
                  <a:srgbClr val="0070C0"/>
                </a:solidFill>
              </a:rPr>
              <a:t>Do ASAP after the install, before applying other changes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>
                <a:solidFill>
                  <a:srgbClr val="0070C0"/>
                </a:solidFill>
              </a:rPr>
              <a:t>All objects in the set are replaced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>
                <a:solidFill>
                  <a:srgbClr val="0070C0"/>
                </a:solidFill>
              </a:rPr>
              <a:t>File changes may lose data (we can’t work magic)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>
                <a:solidFill>
                  <a:srgbClr val="0070C0"/>
                </a:solidFill>
              </a:rPr>
              <a:t>Must have specified “Maximum sets to archive” greater than zero in the deployment profile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2900" dirty="0">
                <a:solidFill>
                  <a:srgbClr val="0070C0"/>
                </a:solidFill>
              </a:rPr>
              <a:t>Be careful with the “Back out” option value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148840" y="4491184"/>
            <a:ext cx="9966960" cy="300960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CATOSTRBKO           Auto-Start Deployment Set Backout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Deployment set . . . . :   0000780 DPLY  Status now:   CMP   Request:       </a:t>
            </a:r>
          </a:p>
          <a:p>
            <a:r>
              <a:rPr lang="en-US" altLang="en-US" sz="1700" b="1">
                <a:latin typeface="Courier New" pitchFamily="49" charset="0"/>
              </a:rPr>
              <a:t>Deployment profile . . :   BASEPDN       Deploy from environment  . : PDN </a:t>
            </a:r>
          </a:p>
          <a:p>
            <a:r>
              <a:rPr lang="en-US" altLang="en-US" sz="1700" b="1">
                <a:latin typeface="Courier New" pitchFamily="49" charset="0"/>
              </a:rPr>
              <a:t>Release  . . . . . . . . : XYZCO/FINANCE/BASE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Type choices, press Enter.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Back out option  . . . .   2   1=From latest set to this set,               </a:t>
            </a:r>
          </a:p>
          <a:p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                                   2=This set only</a:t>
            </a:r>
            <a:r>
              <a:rPr lang="en-US" altLang="en-US" sz="1700" b="1">
                <a:latin typeface="Courier New" pitchFamily="49" charset="0"/>
              </a:rPr>
              <a:t>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Targets  . . . . . . . .   1   1=All eligible, 2=Select from eligible</a:t>
            </a: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6248400" y="4279900"/>
            <a:ext cx="251461" cy="206756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endParaRPr lang="en-US"/>
          </a:p>
        </p:txBody>
      </p:sp>
      <p:sp>
        <p:nvSpPr>
          <p:cNvPr id="124934" name="Oval 6"/>
          <p:cNvSpPr>
            <a:spLocks noChangeArrowheads="1"/>
          </p:cNvSpPr>
          <p:nvPr/>
        </p:nvSpPr>
        <p:spPr bwMode="auto">
          <a:xfrm>
            <a:off x="2214880" y="6424895"/>
            <a:ext cx="9509760" cy="748103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endParaRPr lang="en-US"/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205741" y="4688206"/>
            <a:ext cx="1623059" cy="3935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Path: 6, 1, 17</a:t>
            </a:r>
          </a:p>
        </p:txBody>
      </p:sp>
    </p:spTree>
    <p:extLst>
      <p:ext uri="{BB962C8B-B14F-4D97-AF65-F5344CB8AC3E}">
        <p14:creationId xmlns:p14="http://schemas.microsoft.com/office/powerpoint/2010/main" val="487499068"/>
      </p:ext>
    </p:extLst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34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Help in other places… </a:t>
            </a:r>
          </a:p>
        </p:txBody>
      </p:sp>
      <p:sp>
        <p:nvSpPr>
          <p:cNvPr id="23552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262381" y="4229100"/>
            <a:ext cx="7495539" cy="664846"/>
          </a:xfrm>
          <a:noFill/>
        </p:spPr>
        <p:txBody>
          <a:bodyPr/>
          <a:lstStyle/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100" b="1" dirty="0">
                <a:solidFill>
                  <a:srgbClr val="0070C0"/>
                </a:solidFill>
              </a:rPr>
              <a:t>TCP loopback test, if TCP/IP</a:t>
            </a:r>
          </a:p>
        </p:txBody>
      </p:sp>
      <p:sp>
        <p:nvSpPr>
          <p:cNvPr id="235524" name="Text Box 1028"/>
          <p:cNvSpPr txBox="1">
            <a:spLocks noChangeArrowheads="1"/>
          </p:cNvSpPr>
          <p:nvPr/>
        </p:nvSpPr>
        <p:spPr bwMode="auto">
          <a:xfrm>
            <a:off x="9903461" y="4301490"/>
            <a:ext cx="1884680" cy="39350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Path: 6, 12, 8</a:t>
            </a:r>
          </a:p>
        </p:txBody>
      </p:sp>
      <p:sp>
        <p:nvSpPr>
          <p:cNvPr id="235525" name="Rectangle 1029"/>
          <p:cNvSpPr>
            <a:spLocks noChangeArrowheads="1"/>
          </p:cNvSpPr>
          <p:nvPr/>
        </p:nvSpPr>
        <p:spPr bwMode="auto">
          <a:xfrm>
            <a:off x="1313183" y="1998477"/>
            <a:ext cx="10485118" cy="222477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                            Work With RSF Log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Error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Start      End        Message </a:t>
            </a:r>
          </a:p>
          <a:p>
            <a:r>
              <a:rPr lang="en-US" altLang="en-US" sz="1700" b="1">
                <a:latin typeface="Courier New" pitchFamily="49" charset="0"/>
              </a:rPr>
              <a:t>Opt   Package      Serial #   Stat Date    Time       Time       ID      </a:t>
            </a:r>
          </a:p>
          <a:p>
            <a:r>
              <a:rPr lang="en-US" altLang="en-US" sz="1700" b="1">
                <a:latin typeface="Courier New" pitchFamily="49" charset="0"/>
              </a:rPr>
              <a:t>      SFO0000182    10C153F   2005/02/17   12:45:37   12:45:37   RSF3036 </a:t>
            </a:r>
          </a:p>
          <a:p>
            <a:r>
              <a:rPr lang="en-US" altLang="en-US" sz="1700" b="1">
                <a:latin typeface="Courier New" pitchFamily="49" charset="0"/>
              </a:rPr>
              <a:t>      SFO0000182    10C153F   2005/02/17   13:12:28   13:12:28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C131412915    10C153F   2005/02/17   13:13:42   13:13:42   RSF9896 </a:t>
            </a:r>
          </a:p>
          <a:p>
            <a:r>
              <a:rPr lang="en-US" altLang="en-US" sz="1700" b="1">
                <a:latin typeface="Courier New" pitchFamily="49" charset="0"/>
              </a:rPr>
              <a:t>      SNDMSGRSFT    10C153F   2005/02/19   10:03:40   10:03:41 </a:t>
            </a:r>
          </a:p>
        </p:txBody>
      </p:sp>
      <p:sp>
        <p:nvSpPr>
          <p:cNvPr id="235526" name="Rectangle 1030"/>
          <p:cNvSpPr>
            <a:spLocks noChangeArrowheads="1"/>
          </p:cNvSpPr>
          <p:nvPr/>
        </p:nvSpPr>
        <p:spPr bwMode="auto">
          <a:xfrm>
            <a:off x="982981" y="1741170"/>
            <a:ext cx="8938259" cy="61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284163" indent="-284163">
              <a:lnSpc>
                <a:spcPct val="90000"/>
              </a:lnSpc>
              <a:spcBef>
                <a:spcPct val="10000"/>
              </a:spcBef>
              <a:buClr>
                <a:srgbClr val="00578E"/>
              </a:buClr>
              <a:buChar char="•"/>
              <a:defRPr sz="2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803275" indent="-347663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buChar char="–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200150" indent="-2222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570038" indent="-255588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232025" indent="-38100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892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64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36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08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528" name="Text Box 1032"/>
          <p:cNvSpPr txBox="1">
            <a:spLocks noChangeArrowheads="1"/>
          </p:cNvSpPr>
          <p:nvPr/>
        </p:nvSpPr>
        <p:spPr bwMode="auto">
          <a:xfrm>
            <a:off x="8150861" y="1259307"/>
            <a:ext cx="3644899" cy="65511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ADDLIBLE RSF, RSFTOOLS</a:t>
            </a:r>
          </a:p>
          <a:p>
            <a:r>
              <a:rPr lang="en-US" altLang="en-US" sz="1700" b="1">
                <a:solidFill>
                  <a:srgbClr val="CC0066"/>
                </a:solidFill>
                <a:latin typeface="Arial" charset="0"/>
              </a:rPr>
              <a:t>GO RSF,  24</a:t>
            </a:r>
          </a:p>
        </p:txBody>
      </p:sp>
      <p:sp>
        <p:nvSpPr>
          <p:cNvPr id="235533" name="Rectangle 1037"/>
          <p:cNvSpPr>
            <a:spLocks noChangeArrowheads="1"/>
          </p:cNvSpPr>
          <p:nvPr/>
        </p:nvSpPr>
        <p:spPr bwMode="auto">
          <a:xfrm>
            <a:off x="1214121" y="1510666"/>
            <a:ext cx="4945379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lvl1pPr marL="284163" indent="-284163">
              <a:lnSpc>
                <a:spcPct val="90000"/>
              </a:lnSpc>
              <a:spcBef>
                <a:spcPct val="10000"/>
              </a:spcBef>
              <a:buClr>
                <a:srgbClr val="00578E"/>
              </a:buClr>
              <a:buChar char="•"/>
              <a:defRPr sz="28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803275" indent="-347663">
              <a:lnSpc>
                <a:spcPct val="110000"/>
              </a:lnSpc>
              <a:spcBef>
                <a:spcPct val="40000"/>
              </a:spcBef>
              <a:buClr>
                <a:schemeClr val="accent2"/>
              </a:buClr>
              <a:buSzPct val="120000"/>
              <a:buChar char="–"/>
              <a:defRPr sz="2400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 marL="1200150" indent="-2222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110000"/>
              <a:buFont typeface="Arial" charset="0"/>
              <a:buChar char="•"/>
              <a:defRPr sz="2200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 marL="1570038" indent="-255588">
              <a:lnSpc>
                <a:spcPct val="110000"/>
              </a:lnSpc>
              <a:spcBef>
                <a:spcPct val="20000"/>
              </a:spcBef>
              <a:buClr>
                <a:srgbClr val="164641"/>
              </a:buClr>
              <a:buSzPct val="120000"/>
              <a:buChar char="–"/>
              <a:defRPr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 marL="2232025" indent="-38100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892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64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36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0825" indent="-38100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100" b="1" dirty="0"/>
              <a:t>RSF log, if using RSF</a:t>
            </a:r>
          </a:p>
        </p:txBody>
      </p:sp>
      <p:sp>
        <p:nvSpPr>
          <p:cNvPr id="235537" name="Rectangle 1041"/>
          <p:cNvSpPr>
            <a:spLocks noChangeArrowheads="1"/>
          </p:cNvSpPr>
          <p:nvPr/>
        </p:nvSpPr>
        <p:spPr bwMode="auto">
          <a:xfrm>
            <a:off x="1300480" y="4772026"/>
            <a:ext cx="10497820" cy="32004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CWRKLOC                 Work with Location Definitions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Position to  . . . . . .                       *TOP, *BOT, starting characters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Type options, press Enter.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2=Change   3=Copy   4=Delete   5=Display   6=Print   </a:t>
            </a:r>
            <a:r>
              <a:rPr lang="en-US" altLang="en-US" sz="1700" b="1">
                <a:solidFill>
                  <a:srgbClr val="CC0066"/>
                </a:solidFill>
                <a:latin typeface="Courier New" pitchFamily="49" charset="0"/>
              </a:rPr>
              <a:t>8=Run TCP loopback test</a:t>
            </a:r>
          </a:p>
          <a:p>
            <a:r>
              <a:rPr lang="en-US" altLang="en-US" sz="1700" b="1">
                <a:latin typeface="Courier New" pitchFamily="49" charset="0"/>
              </a:rPr>
              <a:t>  9=Associate with target definitions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Opt  --- Location ----  Text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8   ALDONCMS ALDONT01  TCP/IP To ALDONT01</a:t>
            </a:r>
          </a:p>
          <a:p>
            <a:r>
              <a:rPr lang="en-US" altLang="en-US" sz="1700" b="1">
                <a:latin typeface="Courier New" pitchFamily="49" charset="0"/>
              </a:rPr>
              <a:t>     ALDONCMS ALDONT02  TCP/IP To ALDONT02</a:t>
            </a:r>
          </a:p>
        </p:txBody>
      </p:sp>
      <p:sp>
        <p:nvSpPr>
          <p:cNvPr id="235538" name="Oval 1042"/>
          <p:cNvSpPr>
            <a:spLocks noChangeArrowheads="1"/>
          </p:cNvSpPr>
          <p:nvPr/>
        </p:nvSpPr>
        <p:spPr bwMode="auto">
          <a:xfrm>
            <a:off x="1318260" y="7126606"/>
            <a:ext cx="629920" cy="548640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39" name="Rectangle 10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Help in other places</a:t>
            </a:r>
            <a:endParaRPr lang="en-US" altLang="en-US" sz="3700"/>
          </a:p>
        </p:txBody>
      </p:sp>
      <p:sp>
        <p:nvSpPr>
          <p:cNvPr id="410642" name="Rectangle 1042"/>
          <p:cNvSpPr>
            <a:spLocks noGrp="1" noChangeArrowheads="1"/>
          </p:cNvSpPr>
          <p:nvPr>
            <p:ph type="body" idx="1"/>
          </p:nvPr>
        </p:nvSpPr>
        <p:spPr>
          <a:xfrm>
            <a:off x="1239520" y="1551306"/>
            <a:ext cx="6045200" cy="696594"/>
          </a:xfrm>
        </p:spPr>
        <p:txBody>
          <a:bodyPr/>
          <a:lstStyle/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400" b="1" dirty="0">
                <a:solidFill>
                  <a:srgbClr val="0070C0"/>
                </a:solidFill>
              </a:rPr>
              <a:t>TCP loopback test report</a:t>
            </a:r>
          </a:p>
        </p:txBody>
      </p:sp>
      <p:sp>
        <p:nvSpPr>
          <p:cNvPr id="410637" name="Rectangle 1037"/>
          <p:cNvSpPr>
            <a:spLocks noChangeArrowheads="1"/>
          </p:cNvSpPr>
          <p:nvPr/>
        </p:nvSpPr>
        <p:spPr bwMode="auto">
          <a:xfrm>
            <a:off x="1051560" y="2162810"/>
            <a:ext cx="10556240" cy="5887319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altLang="en-US" sz="1700" b="1">
                <a:latin typeface="Courier New" pitchFamily="49" charset="0"/>
              </a:rPr>
              <a:t>File  . . . . . :   QPRINT                           Page/Line   1/6          </a:t>
            </a:r>
          </a:p>
          <a:p>
            <a:r>
              <a:rPr lang="en-US" altLang="en-US" sz="1700" b="1">
                <a:latin typeface="Courier New" pitchFamily="49" charset="0"/>
              </a:rPr>
              <a:t>Control . . . . .                                    Columns     1 - 78       </a:t>
            </a:r>
          </a:p>
          <a:p>
            <a:r>
              <a:rPr lang="en-US" altLang="en-US" sz="1700" b="1">
                <a:latin typeface="Courier New" pitchFamily="49" charset="0"/>
              </a:rPr>
              <a:t>Find  . . . . . .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*...+....1....+....2....+....3....+....4....+....5....+....6....+....7....+...</a:t>
            </a:r>
          </a:p>
          <a:p>
            <a:r>
              <a:rPr lang="en-US" altLang="en-US" sz="1700" b="1">
                <a:latin typeface="Courier New" pitchFamily="49" charset="0"/>
              </a:rPr>
              <a:t>Program ACMSTCPSND - Start execution: Fri Sep 23 07:32:36 2005</a:t>
            </a:r>
          </a:p>
          <a:p>
            <a:r>
              <a:rPr lang="en-US" altLang="en-US" sz="1700" b="1">
                <a:latin typeface="Courier New" pitchFamily="49" charset="0"/>
              </a:rPr>
              <a:t>Software version: 7.5, PTF Level: 02</a:t>
            </a:r>
          </a:p>
          <a:p>
            <a:r>
              <a:rPr lang="en-US" altLang="en-US" sz="1700" b="1">
                <a:latin typeface="Courier New" pitchFamily="49" charset="0"/>
              </a:rPr>
              <a:t>Debug switch = 1  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action_request      *SENDJOB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save_file_name      ACMSTSTTCP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from_library_name   QTEMP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job_file_name       ACMSRMTJOB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to_library_name     ACMSZRCTL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Host_location_name  ALDONCMS_ALDONT03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Target_location_nameALDONCMS_ALDONT01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to_user_id          ALDONCMS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to_net_addr         ALDONT01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msg_user_id         JONP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msg_net_addr        ALDONT03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install_live        N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loop_back_test      Y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Key length....: 16                                                            </a:t>
            </a:r>
          </a:p>
          <a:p>
            <a:r>
              <a:rPr lang="en-US" altLang="en-US" sz="1700" b="1">
                <a:latin typeface="Courier New" pitchFamily="49" charset="0"/>
              </a:rPr>
              <a:t>                                                                       More...</a:t>
            </a:r>
          </a:p>
        </p:txBody>
      </p:sp>
    </p:spTree>
    <p:extLst>
      <p:ext uri="{BB962C8B-B14F-4D97-AF65-F5344CB8AC3E}">
        <p14:creationId xmlns:p14="http://schemas.microsoft.com/office/powerpoint/2010/main" val="98425471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Start with deployment reports</a:t>
            </a:r>
          </a:p>
        </p:txBody>
      </p:sp>
      <p:sp>
        <p:nvSpPr>
          <p:cNvPr id="23963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0070C0"/>
                </a:solidFill>
              </a:rPr>
              <a:t>Frequently, they have all it takes to resolve the problem!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0070C0"/>
                </a:solidFill>
              </a:rPr>
              <a:t>WRKSPLF ALDONCMS or WRKUSRJOB ALDONCMS</a:t>
            </a:r>
          </a:p>
          <a:p>
            <a:pPr>
              <a:lnSpc>
                <a:spcPct val="10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0070C0"/>
                </a:solidFill>
              </a:rPr>
              <a:t>Error message text can be found in *MSGF ACMSRLIB/ARMTMSGS (RMT*)</a:t>
            </a:r>
          </a:p>
        </p:txBody>
      </p:sp>
      <p:sp>
        <p:nvSpPr>
          <p:cNvPr id="239624" name="Rectangle 8"/>
          <p:cNvSpPr>
            <a:spLocks noChangeArrowheads="1"/>
          </p:cNvSpPr>
          <p:nvPr/>
        </p:nvSpPr>
        <p:spPr bwMode="auto">
          <a:xfrm>
            <a:off x="523240" y="4729299"/>
            <a:ext cx="12042141" cy="248638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r>
              <a:rPr lang="en-US" altLang="en-US" sz="1700" b="1" dirty="0">
                <a:latin typeface="Courier New" pitchFamily="49" charset="0"/>
              </a:rPr>
              <a:t> 		      Work with All Spooled Files </a:t>
            </a:r>
          </a:p>
          <a:p>
            <a:r>
              <a:rPr lang="en-US" altLang="en-US" sz="1700" b="1" dirty="0">
                <a:latin typeface="Courier New" pitchFamily="49" charset="0"/>
              </a:rPr>
              <a:t>		         Device or                     Total </a:t>
            </a:r>
          </a:p>
          <a:p>
            <a:r>
              <a:rPr lang="en-US" altLang="en-US" sz="1700" b="1" dirty="0">
                <a:latin typeface="Courier New" pitchFamily="49" charset="0"/>
              </a:rPr>
              <a:t>Opt  File        User        Queue       User Data   </a:t>
            </a:r>
            <a:r>
              <a:rPr lang="en-US" altLang="en-US" sz="1700" b="1" dirty="0" err="1">
                <a:latin typeface="Courier New" pitchFamily="49" charset="0"/>
              </a:rPr>
              <a:t>Sts</a:t>
            </a:r>
            <a:r>
              <a:rPr lang="en-US" altLang="en-US" sz="1700" b="1" dirty="0">
                <a:latin typeface="Courier New" pitchFamily="49" charset="0"/>
              </a:rPr>
              <a:t>   Pages </a:t>
            </a:r>
          </a:p>
          <a:p>
            <a:r>
              <a:rPr lang="en-US" altLang="en-US" sz="1700" b="1" dirty="0">
                <a:latin typeface="Courier New" pitchFamily="49" charset="0"/>
              </a:rPr>
              <a:t>     PRTFEXTSET  ALDONCMS    HOLDOUTQ    0000378     RDY       1 </a:t>
            </a:r>
          </a:p>
          <a:p>
            <a:r>
              <a:rPr lang="en-US" altLang="en-US" sz="1700" b="1" dirty="0">
                <a:latin typeface="Courier New" pitchFamily="49" charset="0"/>
              </a:rPr>
              <a:t>     PRTFSNDDST  ALDONCMS    HOLDOUTQ    0000378     RDY       1 </a:t>
            </a:r>
          </a:p>
          <a:p>
            <a:r>
              <a:rPr lang="en-US" altLang="en-US" sz="1700" b="1" dirty="0">
                <a:latin typeface="Courier New" pitchFamily="49" charset="0"/>
              </a:rPr>
              <a:t>     PRTFSNDRCV  ALDONCMS    HOLDOUTQ    0000378     RDY       1 </a:t>
            </a:r>
          </a:p>
          <a:p>
            <a:r>
              <a:rPr lang="en-US" altLang="en-US" sz="1700" b="1" dirty="0">
                <a:latin typeface="Courier New" pitchFamily="49" charset="0"/>
              </a:rPr>
              <a:t>     PRTFRCVDST  ALDONCMS    HOLDOUTQ    0000378     RDY       1  </a:t>
            </a:r>
          </a:p>
          <a:p>
            <a:r>
              <a:rPr lang="en-US" altLang="en-US" sz="1700" b="1" dirty="0">
                <a:latin typeface="Courier New" pitchFamily="49" charset="0"/>
              </a:rPr>
              <a:t>     PRTFINSDST  ALDONCMS    HOLDOUTQ    0000378     RDY       1  </a:t>
            </a:r>
          </a:p>
          <a:p>
            <a:r>
              <a:rPr lang="en-US" altLang="en-US" sz="1700" b="1" dirty="0">
                <a:latin typeface="Courier New" pitchFamily="49" charset="0"/>
              </a:rPr>
              <a:t>     PRTFSNDDLT  ALDONCMS    HOLDOUTQ    0000378     RDY       1 </a:t>
            </a:r>
          </a:p>
        </p:txBody>
      </p:sp>
      <p:sp>
        <p:nvSpPr>
          <p:cNvPr id="239626" name="Rectangle 10"/>
          <p:cNvSpPr>
            <a:spLocks noChangeArrowheads="1"/>
          </p:cNvSpPr>
          <p:nvPr/>
        </p:nvSpPr>
        <p:spPr bwMode="auto">
          <a:xfrm>
            <a:off x="10744201" y="5025389"/>
            <a:ext cx="2491740" cy="1293494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CC0066"/>
                </a:solidFill>
                <a:latin typeface="Arial" charset="0"/>
              </a:rPr>
              <a:t>User Data = deployment set number</a:t>
            </a:r>
          </a:p>
        </p:txBody>
      </p:sp>
      <p:sp>
        <p:nvSpPr>
          <p:cNvPr id="239627" name="Oval 11"/>
          <p:cNvSpPr>
            <a:spLocks noChangeArrowheads="1"/>
          </p:cNvSpPr>
          <p:nvPr/>
        </p:nvSpPr>
        <p:spPr bwMode="auto">
          <a:xfrm>
            <a:off x="5715000" y="4846319"/>
            <a:ext cx="1717040" cy="2710181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39628" name="Line 12"/>
          <p:cNvSpPr>
            <a:spLocks noChangeShapeType="1"/>
          </p:cNvSpPr>
          <p:nvPr/>
        </p:nvSpPr>
        <p:spPr bwMode="auto">
          <a:xfrm flipH="1">
            <a:off x="7432040" y="5803740"/>
            <a:ext cx="3312161" cy="168752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0477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30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to find deployment reports</a:t>
            </a:r>
          </a:p>
        </p:txBody>
      </p:sp>
      <p:sp>
        <p:nvSpPr>
          <p:cNvPr id="436231" name="Rectangle 10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WRKSPLF ALDONCMS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altLang="en-US" sz="3400" dirty="0">
                <a:solidFill>
                  <a:srgbClr val="0070C0"/>
                </a:solidFill>
              </a:rPr>
              <a:t>Deployment set status indicates where to find the reports</a:t>
            </a:r>
          </a:p>
          <a:p>
            <a:pPr lvl="1">
              <a:spcBef>
                <a:spcPct val="30000"/>
              </a:spcBef>
            </a:pPr>
            <a:r>
              <a:rPr lang="en-US" altLang="en-US" sz="2900" dirty="0"/>
              <a:t>Host machine:</a:t>
            </a:r>
          </a:p>
          <a:p>
            <a:pPr lvl="2">
              <a:spcBef>
                <a:spcPct val="30000"/>
              </a:spcBef>
            </a:pPr>
            <a:r>
              <a:rPr lang="en-US" altLang="en-US" dirty="0"/>
              <a:t>Set status of WTP, PRF, NEW, EXR, EXF, EXT</a:t>
            </a:r>
          </a:p>
          <a:p>
            <a:pPr lvl="2">
              <a:spcBef>
                <a:spcPct val="30000"/>
              </a:spcBef>
            </a:pPr>
            <a:r>
              <a:rPr lang="en-US" altLang="en-US" dirty="0"/>
              <a:t>Set status of STR &amp; location status of NEW, SNR, SNT</a:t>
            </a:r>
          </a:p>
          <a:p>
            <a:pPr lvl="1">
              <a:spcBef>
                <a:spcPct val="30000"/>
              </a:spcBef>
            </a:pPr>
            <a:r>
              <a:rPr lang="en-US" altLang="en-US" sz="2900" dirty="0"/>
              <a:t>Remote machine:</a:t>
            </a:r>
          </a:p>
          <a:p>
            <a:pPr lvl="2">
              <a:spcBef>
                <a:spcPct val="30000"/>
              </a:spcBef>
            </a:pPr>
            <a:r>
              <a:rPr lang="en-US" altLang="en-US" dirty="0"/>
              <a:t>Set status of STR &amp; location status of ARR, RCR, RCV, STR </a:t>
            </a:r>
          </a:p>
          <a:p>
            <a:pPr lvl="2">
              <a:spcBef>
                <a:spcPct val="30000"/>
              </a:spcBef>
            </a:pPr>
            <a:r>
              <a:rPr lang="en-US" altLang="en-US" dirty="0"/>
              <a:t>Set and location status of STR, target status of INE, INF, BKE, BKF</a:t>
            </a:r>
          </a:p>
        </p:txBody>
      </p:sp>
    </p:spTree>
    <p:extLst>
      <p:ext uri="{BB962C8B-B14F-4D97-AF65-F5344CB8AC3E}">
        <p14:creationId xmlns:p14="http://schemas.microsoft.com/office/powerpoint/2010/main" val="164708636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014 Corporate Template_External">
  <a:themeElements>
    <a:clrScheme name="Paint Splashes">
      <a:dk1>
        <a:sysClr val="windowText" lastClr="000000"/>
      </a:dk1>
      <a:lt1>
        <a:sysClr val="window" lastClr="FFFFFF"/>
      </a:lt1>
      <a:dk2>
        <a:srgbClr val="003399"/>
      </a:dk2>
      <a:lt2>
        <a:srgbClr val="B4DCFA"/>
      </a:lt2>
      <a:accent1>
        <a:srgbClr val="660099"/>
      </a:accent1>
      <a:accent2>
        <a:srgbClr val="0066CC"/>
      </a:accent2>
      <a:accent3>
        <a:srgbClr val="66CCFF"/>
      </a:accent3>
      <a:accent4>
        <a:srgbClr val="339900"/>
      </a:accent4>
      <a:accent5>
        <a:srgbClr val="FFCC00"/>
      </a:accent5>
      <a:accent6>
        <a:srgbClr val="FF6600"/>
      </a:accent6>
      <a:hlink>
        <a:srgbClr val="CC0000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5238f51-77ed-4aa9-881b-4ca1908932ca">KRJSTWRU2RPY-825-162</_dlc_DocId>
    <_dlc_DocIdUrl xmlns="e5238f51-77ed-4aa9-881b-4ca1908932ca">
      <Url>https://irocket.rocketsoftware.com/corp/brandcentral/_layouts/DocIdRedir.aspx?ID=KRJSTWRU2RPY-825-162</Url>
      <Description>KRJSTWRU2RPY-825-162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3EE1E4FA400B47A29B880B2D7484A9" ma:contentTypeVersion="31" ma:contentTypeDescription="Create a new document." ma:contentTypeScope="" ma:versionID="b474042a606b11bcac2a46e461b81f12">
  <xsd:schema xmlns:xsd="http://www.w3.org/2001/XMLSchema" xmlns:xs="http://www.w3.org/2001/XMLSchema" xmlns:p="http://schemas.microsoft.com/office/2006/metadata/properties" xmlns:ns2="e5238f51-77ed-4aa9-881b-4ca1908932ca" targetNamespace="http://schemas.microsoft.com/office/2006/metadata/properties" ma:root="true" ma:fieldsID="0220df846d833a64616e96cfeeaedc6d" ns2:_="">
    <xsd:import namespace="e5238f51-77ed-4aa9-881b-4ca1908932c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238f51-77ed-4aa9-881b-4ca1908932c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420AE7-5452-4189-BACA-2CBC6961AA9F}">
  <ds:schemaRefs>
    <ds:schemaRef ds:uri="http://schemas.microsoft.com/office/2006/metadata/properties"/>
    <ds:schemaRef ds:uri="http://schemas.microsoft.com/office/infopath/2007/PartnerControls"/>
    <ds:schemaRef ds:uri="e5238f51-77ed-4aa9-881b-4ca1908932ca"/>
  </ds:schemaRefs>
</ds:datastoreItem>
</file>

<file path=customXml/itemProps2.xml><?xml version="1.0" encoding="utf-8"?>
<ds:datastoreItem xmlns:ds="http://schemas.openxmlformats.org/officeDocument/2006/customXml" ds:itemID="{884EE1A4-D438-489A-8F41-3EC99E6455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238f51-77ed-4aa9-881b-4ca1908932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37DCFC-2AB4-4650-8BAB-3B85957902F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930AE47-EC9A-4872-BFBE-AFB788DAA2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2014 Corporate Template_External</Template>
  <TotalTime>131</TotalTime>
  <Words>5967</Words>
  <Application>Microsoft Office PowerPoint</Application>
  <PresentationFormat>Custom</PresentationFormat>
  <Paragraphs>794</Paragraphs>
  <Slides>58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Arial</vt:lpstr>
      <vt:lpstr>Calibri</vt:lpstr>
      <vt:lpstr>Courier New</vt:lpstr>
      <vt:lpstr>Helvetica Neue</vt:lpstr>
      <vt:lpstr>Times New Roman</vt:lpstr>
      <vt:lpstr>Wingdings</vt:lpstr>
      <vt:lpstr>Wingdings 2</vt:lpstr>
      <vt:lpstr>2014 Corporate Template_External</vt:lpstr>
      <vt:lpstr>Aldon Lifecycle Manager (System i Edition)</vt:lpstr>
      <vt:lpstr>Agenda</vt:lpstr>
      <vt:lpstr>FAQ </vt:lpstr>
      <vt:lpstr>Promotion or deployment problem? </vt:lpstr>
      <vt:lpstr>Deployment help in Aldon LM(i)</vt:lpstr>
      <vt:lpstr>Help in other places… </vt:lpstr>
      <vt:lpstr>Help in other places</vt:lpstr>
      <vt:lpstr>Start with deployment reports</vt:lpstr>
      <vt:lpstr>Where to find deployment reports</vt:lpstr>
      <vt:lpstr>Fixing deployment problems following successful promote</vt:lpstr>
      <vt:lpstr>What if the promotion fails?</vt:lpstr>
      <vt:lpstr>If it appears stuck ….</vt:lpstr>
      <vt:lpstr>Recommendation</vt:lpstr>
      <vt:lpstr>FAQ </vt:lpstr>
      <vt:lpstr>Retiring objects…  </vt:lpstr>
      <vt:lpstr>Retiring objects</vt:lpstr>
      <vt:lpstr>How do you test a delete?   </vt:lpstr>
      <vt:lpstr>Blocking the production copy  </vt:lpstr>
      <vt:lpstr>How to retire an object in Aldon LM(i)</vt:lpstr>
      <vt:lpstr>Check out    </vt:lpstr>
      <vt:lpstr>Option 25=Retire     </vt:lpstr>
      <vt:lpstr>Retire will ….     </vt:lpstr>
      <vt:lpstr>Promote in the normal way   </vt:lpstr>
      <vt:lpstr>Retired objects will show as *  </vt:lpstr>
      <vt:lpstr>The blocking release    </vt:lpstr>
      <vt:lpstr>The blocking objects    </vt:lpstr>
      <vt:lpstr>The blocking object     </vt:lpstr>
      <vt:lpstr>Restrictions for retiring object types</vt:lpstr>
      <vt:lpstr>Other restrictions on retiring an object    </vt:lpstr>
      <vt:lpstr>Un-retiring a retired object      </vt:lpstr>
      <vt:lpstr>Retiring objects  </vt:lpstr>
      <vt:lpstr>FAQ </vt:lpstr>
      <vt:lpstr>Troubleshooting compile failures…</vt:lpstr>
      <vt:lpstr>Troubleshooting compile failures… </vt:lpstr>
      <vt:lpstr>Troubleshooting compile failures</vt:lpstr>
      <vt:lpstr>FAQ </vt:lpstr>
      <vt:lpstr>How an object’s “place” is defined </vt:lpstr>
      <vt:lpstr>Library groups are mapped to destination libraries</vt:lpstr>
      <vt:lpstr>So why would objects be in wrong place?</vt:lpstr>
      <vt:lpstr>MOVE objects to the right library group</vt:lpstr>
      <vt:lpstr>Library groups for new objects</vt:lpstr>
      <vt:lpstr>Sample library group exit program </vt:lpstr>
      <vt:lpstr>FAQ </vt:lpstr>
      <vt:lpstr>Work with Objects panels Options 41/42</vt:lpstr>
      <vt:lpstr>F22=More Functions (not just for user defaults)</vt:lpstr>
      <vt:lpstr>Act upon Dependent Objects…</vt:lpstr>
      <vt:lpstr>Act upon Dependent Objects</vt:lpstr>
      <vt:lpstr>FAQ </vt:lpstr>
      <vt:lpstr>Two types of object/task associations</vt:lpstr>
      <vt:lpstr>View instances of objects assigned to tasks</vt:lpstr>
      <vt:lpstr>Acting on a task affects all its objects</vt:lpstr>
      <vt:lpstr>Two steps to remove an object from a task</vt:lpstr>
      <vt:lpstr>FAQ </vt:lpstr>
      <vt:lpstr>Why back out?</vt:lpstr>
      <vt:lpstr>Reversing deployments</vt:lpstr>
      <vt:lpstr>Emergency checkout from archive</vt:lpstr>
      <vt:lpstr>If you MUST back out…</vt:lpstr>
      <vt:lpstr>PowerPoint Presentation</vt:lpstr>
    </vt:vector>
  </TitlesOfParts>
  <Company>Rocket Software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Rocket Software</dc:title>
  <dc:creator>Mike Farella</dc:creator>
  <cp:lastModifiedBy>Dave Andrews</cp:lastModifiedBy>
  <cp:revision>19</cp:revision>
  <cp:lastPrinted>2013-07-08T20:53:57Z</cp:lastPrinted>
  <dcterms:created xsi:type="dcterms:W3CDTF">2014-03-24T18:00:34Z</dcterms:created>
  <dcterms:modified xsi:type="dcterms:W3CDTF">2021-09-01T12:35:35Z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0x0101005D3EE1E4FA400B47A29B880B2D7484A9</vt:lpwstr>
  </property>
  <property fmtid="{D5CDD505-2E9C-101B-9397-08002B2CF9AE}" pid="3" name="_dlc_DocIdItemGuid">
    <vt:lpwstr>d6c732ec-ee0b-4b54-8830-c06f4e71dd7c</vt:lpwstr>
  </property>
</Properties>
</file>